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32"/>
  </p:handoutMasterIdLst>
  <p:sldIdLst>
    <p:sldId id="256" r:id="rId3"/>
    <p:sldId id="402" r:id="rId5"/>
    <p:sldId id="257" r:id="rId6"/>
    <p:sldId id="435" r:id="rId7"/>
    <p:sldId id="437" r:id="rId8"/>
    <p:sldId id="438" r:id="rId9"/>
    <p:sldId id="440" r:id="rId10"/>
    <p:sldId id="439" r:id="rId11"/>
    <p:sldId id="441" r:id="rId12"/>
    <p:sldId id="443" r:id="rId13"/>
    <p:sldId id="442" r:id="rId14"/>
    <p:sldId id="447" r:id="rId15"/>
    <p:sldId id="450" r:id="rId16"/>
    <p:sldId id="465" r:id="rId17"/>
    <p:sldId id="444" r:id="rId18"/>
    <p:sldId id="446" r:id="rId19"/>
    <p:sldId id="448" r:id="rId20"/>
    <p:sldId id="449" r:id="rId21"/>
    <p:sldId id="451" r:id="rId22"/>
    <p:sldId id="452" r:id="rId23"/>
    <p:sldId id="453" r:id="rId24"/>
    <p:sldId id="454" r:id="rId25"/>
    <p:sldId id="455" r:id="rId26"/>
    <p:sldId id="459" r:id="rId27"/>
    <p:sldId id="456" r:id="rId28"/>
    <p:sldId id="460" r:id="rId29"/>
    <p:sldId id="457" r:id="rId30"/>
    <p:sldId id="458" r:id="rId31"/>
  </p:sldIdLst>
  <p:sldSz cx="12192000" cy="6858000"/>
  <p:notesSz cx="6858000" cy="9144000"/>
  <p:embeddedFontLst>
    <p:embeddedFont>
      <p:font typeface="优设标题黑" panose="00000500000000000000" pitchFamily="2" charset="-122"/>
      <p:regular r:id="rId36"/>
    </p:embeddedFont>
    <p:embeddedFont>
      <p:font typeface="Montserrat Black" panose="00000A00000000000000" pitchFamily="2" charset="0"/>
      <p:bold r:id="rId37"/>
    </p:embeddedFont>
    <p:embeddedFont>
      <p:font typeface="江城圆体 300W" panose="020B0300000000000000" pitchFamily="34"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3D70"/>
    <a:srgbClr val="835C76"/>
    <a:srgbClr val="664289"/>
    <a:srgbClr val="7F498A"/>
    <a:srgbClr val="43378F"/>
    <a:srgbClr val="F0F0F0"/>
    <a:srgbClr val="777197"/>
    <a:srgbClr val="3C3A87"/>
    <a:srgbClr val="C292C6"/>
    <a:srgbClr val="363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211"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130.xml"/><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优设标题黑" panose="00000500000000000000" pitchFamily="2" charset="-122"/>
              <a:ea typeface="优设标题黑" panose="00000500000000000000" pitchFamily="2" charset="-122"/>
              <a:cs typeface="优设标题黑"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优设标题黑" panose="00000500000000000000" pitchFamily="2" charset="-122"/>
              </a:rPr>
            </a:fld>
            <a:endParaRPr lang="zh-CN" altLang="en-US">
              <a:cs typeface="优设标题黑"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优设标题黑" panose="00000500000000000000" pitchFamily="2" charset="-122"/>
              <a:ea typeface="优设标题黑" panose="00000500000000000000" pitchFamily="2" charset="-122"/>
              <a:cs typeface="优设标题黑"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优设标题黑" panose="00000500000000000000" pitchFamily="2" charset="-122"/>
              </a:rPr>
            </a:fld>
            <a:endParaRPr lang="zh-CN" altLang="en-US">
              <a:cs typeface="优设标题黑" panose="00000500000000000000"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优设标题黑" panose="00000500000000000000" pitchFamily="2" charset="-122"/>
                <a:ea typeface="优设标题黑" panose="00000500000000000000" pitchFamily="2" charset="-122"/>
                <a:cs typeface="优设标题黑" panose="00000500000000000000"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优设标题黑" panose="00000500000000000000" pitchFamily="2" charset="-122"/>
                <a:ea typeface="优设标题黑" panose="00000500000000000000" pitchFamily="2" charset="-122"/>
                <a:cs typeface="优设标题黑" panose="00000500000000000000" pitchFamily="2"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优设标题黑" panose="00000500000000000000" pitchFamily="2" charset="-122"/>
                <a:ea typeface="优设标题黑" panose="00000500000000000000" pitchFamily="2" charset="-122"/>
                <a:cs typeface="优设标题黑" panose="00000500000000000000"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优设标题黑" panose="00000500000000000000" pitchFamily="2" charset="-122"/>
                <a:ea typeface="优设标题黑" panose="00000500000000000000" pitchFamily="2" charset="-122"/>
                <a:cs typeface="优设标题黑" panose="00000500000000000000" pitchFamily="2"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优设标题黑" panose="00000500000000000000" pitchFamily="2" charset="-122"/>
        <a:ea typeface="优设标题黑" panose="00000500000000000000" pitchFamily="2" charset="-122"/>
        <a:cs typeface="优设标题黑" panose="00000500000000000000" pitchFamily="2" charset="-122"/>
      </a:defRPr>
    </a:lvl1pPr>
    <a:lvl2pPr marL="457200" algn="l" defTabSz="914400" rtl="0" eaLnBrk="1" latinLnBrk="0" hangingPunct="1">
      <a:defRPr sz="1200" kern="1200">
        <a:solidFill>
          <a:schemeClr val="tx1"/>
        </a:solidFill>
        <a:latin typeface="优设标题黑" panose="00000500000000000000" pitchFamily="2" charset="-122"/>
        <a:ea typeface="优设标题黑" panose="00000500000000000000" pitchFamily="2" charset="-122"/>
        <a:cs typeface="优设标题黑" panose="00000500000000000000" pitchFamily="2" charset="-122"/>
      </a:defRPr>
    </a:lvl2pPr>
    <a:lvl3pPr marL="914400" algn="l" defTabSz="914400" rtl="0" eaLnBrk="1" latinLnBrk="0" hangingPunct="1">
      <a:defRPr sz="1200" kern="1200">
        <a:solidFill>
          <a:schemeClr val="tx1"/>
        </a:solidFill>
        <a:latin typeface="优设标题黑" panose="00000500000000000000" pitchFamily="2" charset="-122"/>
        <a:ea typeface="优设标题黑" panose="00000500000000000000" pitchFamily="2" charset="-122"/>
        <a:cs typeface="优设标题黑" panose="00000500000000000000" pitchFamily="2" charset="-122"/>
      </a:defRPr>
    </a:lvl3pPr>
    <a:lvl4pPr marL="1371600" algn="l" defTabSz="914400" rtl="0" eaLnBrk="1" latinLnBrk="0" hangingPunct="1">
      <a:defRPr sz="1200" kern="1200">
        <a:solidFill>
          <a:schemeClr val="tx1"/>
        </a:solidFill>
        <a:latin typeface="优设标题黑" panose="00000500000000000000" pitchFamily="2" charset="-122"/>
        <a:ea typeface="优设标题黑" panose="00000500000000000000" pitchFamily="2" charset="-122"/>
        <a:cs typeface="优设标题黑" panose="00000500000000000000" pitchFamily="2" charset="-122"/>
      </a:defRPr>
    </a:lvl4pPr>
    <a:lvl5pPr marL="1828800" algn="l" defTabSz="914400" rtl="0" eaLnBrk="1" latinLnBrk="0" hangingPunct="1">
      <a:defRPr sz="1200" kern="1200">
        <a:solidFill>
          <a:schemeClr val="tx1"/>
        </a:solidFill>
        <a:latin typeface="优设标题黑" panose="00000500000000000000" pitchFamily="2" charset="-122"/>
        <a:ea typeface="优设标题黑" panose="00000500000000000000" pitchFamily="2" charset="-122"/>
        <a:cs typeface="优设标题黑" panose="00000500000000000000"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8E8A715-D4A8-4C19-B362-4FEFD8B7CB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DAAB15-43FB-4290-8751-CE58BE3266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8E8A715-D4A8-4C19-B362-4FEFD8B7CB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DAAB15-43FB-4290-8751-CE58BE3266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8E8A715-D4A8-4C19-B362-4FEFD8B7CB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DAAB15-43FB-4290-8751-CE58BE3266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8E8A715-D4A8-4C19-B362-4FEFD8B7CB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DAAB15-43FB-4290-8751-CE58BE3266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8E8A715-D4A8-4C19-B362-4FEFD8B7CB1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DAAB15-43FB-4290-8751-CE58BE3266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8E8A715-D4A8-4C19-B362-4FEFD8B7CB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DAAB15-43FB-4290-8751-CE58BE3266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8E8A715-D4A8-4C19-B362-4FEFD8B7CB1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DAAB15-43FB-4290-8751-CE58BE3266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8E8A715-D4A8-4C19-B362-4FEFD8B7CB1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DAAB15-43FB-4290-8751-CE58BE3266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E8A715-D4A8-4C19-B362-4FEFD8B7CB1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DAAB15-43FB-4290-8751-CE58BE3266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8E8A715-D4A8-4C19-B362-4FEFD8B7CB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DAAB15-43FB-4290-8751-CE58BE3266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8E8A715-D4A8-4C19-B362-4FEFD8B7CB1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DAAB15-43FB-4290-8751-CE58BE32668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优设标题黑" panose="00000500000000000000" pitchFamily="2" charset="-122"/>
                <a:ea typeface="优设标题黑" panose="00000500000000000000" pitchFamily="2" charset="-122"/>
                <a:cs typeface="优设标题黑" panose="00000500000000000000" pitchFamily="2" charset="-122"/>
              </a:defRPr>
            </a:lvl1pPr>
          </a:lstStyle>
          <a:p>
            <a:fld id="{58E8A715-D4A8-4C19-B362-4FEFD8B7CB1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优设标题黑" panose="00000500000000000000" pitchFamily="2" charset="-122"/>
                <a:ea typeface="优设标题黑" panose="00000500000000000000" pitchFamily="2" charset="-122"/>
                <a:cs typeface="优设标题黑" panose="00000500000000000000" pitchFamily="2"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优设标题黑" panose="00000500000000000000" pitchFamily="2" charset="-122"/>
                <a:ea typeface="优设标题黑" panose="00000500000000000000" pitchFamily="2" charset="-122"/>
                <a:cs typeface="优设标题黑" panose="00000500000000000000" pitchFamily="2" charset="-122"/>
              </a:defRPr>
            </a:lvl1pPr>
          </a:lstStyle>
          <a:p>
            <a:fld id="{BBDAAB15-43FB-4290-8751-CE58BE32668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优设标题黑" panose="00000500000000000000" pitchFamily="2" charset="-122"/>
          <a:ea typeface="优设标题黑" panose="00000500000000000000" pitchFamily="2" charset="-122"/>
          <a:cs typeface="优设标题黑" panose="00000500000000000000" pitchFamily="2"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优设标题黑" panose="00000500000000000000" pitchFamily="2" charset="-122"/>
          <a:ea typeface="优设标题黑" panose="00000500000000000000" pitchFamily="2" charset="-122"/>
          <a:cs typeface="优设标题黑" panose="00000500000000000000" pitchFamily="2"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优设标题黑" panose="00000500000000000000" pitchFamily="2" charset="-122"/>
          <a:ea typeface="优设标题黑" panose="00000500000000000000" pitchFamily="2" charset="-122"/>
          <a:cs typeface="优设标题黑" panose="00000500000000000000" pitchFamily="2"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优设标题黑" panose="00000500000000000000" pitchFamily="2" charset="-122"/>
          <a:ea typeface="优设标题黑" panose="00000500000000000000" pitchFamily="2" charset="-122"/>
          <a:cs typeface="优设标题黑" panose="00000500000000000000" pitchFamily="2"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优设标题黑" panose="00000500000000000000" pitchFamily="2" charset="-122"/>
          <a:ea typeface="优设标题黑" panose="00000500000000000000" pitchFamily="2" charset="-122"/>
          <a:cs typeface="优设标题黑" panose="00000500000000000000" pitchFamily="2"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优设标题黑" panose="00000500000000000000" pitchFamily="2" charset="-122"/>
          <a:ea typeface="优设标题黑" panose="00000500000000000000" pitchFamily="2" charset="-122"/>
          <a:cs typeface="优设标题黑" panose="00000500000000000000"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xml"/><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8" Type="http://schemas.openxmlformats.org/officeDocument/2006/relationships/slideLayout" Target="../slideLayouts/slideLayout1.xml"/><Relationship Id="rId17" Type="http://schemas.openxmlformats.org/officeDocument/2006/relationships/tags" Target="../tags/tag40.xml"/><Relationship Id="rId16" Type="http://schemas.openxmlformats.org/officeDocument/2006/relationships/image" Target="../media/image26.png"/><Relationship Id="rId15" Type="http://schemas.openxmlformats.org/officeDocument/2006/relationships/tags" Target="../tags/tag39.xml"/><Relationship Id="rId14" Type="http://schemas.openxmlformats.org/officeDocument/2006/relationships/image" Target="../media/image25.png"/><Relationship Id="rId13" Type="http://schemas.openxmlformats.org/officeDocument/2006/relationships/tags" Target="../tags/tag38.xml"/><Relationship Id="rId12" Type="http://schemas.openxmlformats.org/officeDocument/2006/relationships/image" Target="../media/image24.png"/><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2" Type="http://schemas.openxmlformats.org/officeDocument/2006/relationships/slideLayout" Target="../slideLayouts/slideLayout1.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2" Type="http://schemas.openxmlformats.org/officeDocument/2006/relationships/slideLayout" Target="../slideLayouts/slideLayout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4" Type="http://schemas.openxmlformats.org/officeDocument/2006/relationships/slideLayout" Target="../slideLayouts/slideLayout1.xml"/><Relationship Id="rId13" Type="http://schemas.openxmlformats.org/officeDocument/2006/relationships/tags" Target="../tags/tag56.xml"/><Relationship Id="rId12" Type="http://schemas.openxmlformats.org/officeDocument/2006/relationships/image" Target="../media/image30.png"/><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6" Type="http://schemas.openxmlformats.org/officeDocument/2006/relationships/slideLayout" Target="../slideLayouts/slideLayout1.xml"/><Relationship Id="rId15" Type="http://schemas.openxmlformats.org/officeDocument/2006/relationships/tags" Target="../tags/tag63.xml"/><Relationship Id="rId14" Type="http://schemas.openxmlformats.org/officeDocument/2006/relationships/image" Target="../media/image32.png"/><Relationship Id="rId13" Type="http://schemas.openxmlformats.org/officeDocument/2006/relationships/tags" Target="../tags/tag62.xml"/><Relationship Id="rId12" Type="http://schemas.openxmlformats.org/officeDocument/2006/relationships/image" Target="../media/image31.png"/><Relationship Id="rId11" Type="http://schemas.openxmlformats.org/officeDocument/2006/relationships/tags" Target="../tags/tag61.xml"/><Relationship Id="rId10" Type="http://schemas.openxmlformats.org/officeDocument/2006/relationships/image" Target="../media/image29.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6" Type="http://schemas.openxmlformats.org/officeDocument/2006/relationships/slideLayout" Target="../slideLayouts/slideLayout1.xml"/><Relationship Id="rId15" Type="http://schemas.openxmlformats.org/officeDocument/2006/relationships/tags" Target="../tags/tag70.xml"/><Relationship Id="rId14" Type="http://schemas.openxmlformats.org/officeDocument/2006/relationships/image" Target="../media/image35.png"/><Relationship Id="rId13" Type="http://schemas.openxmlformats.org/officeDocument/2006/relationships/tags" Target="../tags/tag69.xml"/><Relationship Id="rId12" Type="http://schemas.openxmlformats.org/officeDocument/2006/relationships/image" Target="../media/image34.png"/><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4" Type="http://schemas.openxmlformats.org/officeDocument/2006/relationships/slideLayout" Target="../slideLayouts/slideLayout1.xml"/><Relationship Id="rId13" Type="http://schemas.openxmlformats.org/officeDocument/2006/relationships/tags" Target="../tags/tag76.xml"/><Relationship Id="rId12" Type="http://schemas.openxmlformats.org/officeDocument/2006/relationships/image" Target="../media/image37.png"/><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image" Target="../media/image38.png"/><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1" Type="http://schemas.openxmlformats.org/officeDocument/2006/relationships/slideLayout" Target="../slideLayouts/slideLayout1.xml"/><Relationship Id="rId10" Type="http://schemas.openxmlformats.org/officeDocument/2006/relationships/tags" Target="../tags/tag80.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image" Target="../media/image39.png"/><Relationship Id="rId6" Type="http://schemas.openxmlformats.org/officeDocument/2006/relationships/tags" Target="../tags/tag82.xml"/><Relationship Id="rId5" Type="http://schemas.openxmlformats.org/officeDocument/2006/relationships/tags" Target="../tags/tag81.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2" Type="http://schemas.openxmlformats.org/officeDocument/2006/relationships/slideLayout" Target="../slideLayouts/slideLayout1.xml"/><Relationship Id="rId11" Type="http://schemas.openxmlformats.org/officeDocument/2006/relationships/tags" Target="../tags/tag85.xml"/><Relationship Id="rId10" Type="http://schemas.openxmlformats.org/officeDocument/2006/relationships/image" Target="../media/image40.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2" Type="http://schemas.openxmlformats.org/officeDocument/2006/relationships/slideLayout" Target="../slideLayouts/slideLayout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2" Type="http://schemas.openxmlformats.org/officeDocument/2006/relationships/slideLayout" Target="../slideLayouts/slideLayout1.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8" Type="http://schemas.openxmlformats.org/officeDocument/2006/relationships/slideLayout" Target="../slideLayouts/slideLayout1.xml"/><Relationship Id="rId17" Type="http://schemas.openxmlformats.org/officeDocument/2006/relationships/tags" Target="../tags/tag103.xml"/><Relationship Id="rId16" Type="http://schemas.openxmlformats.org/officeDocument/2006/relationships/image" Target="../media/image46.png"/><Relationship Id="rId15" Type="http://schemas.openxmlformats.org/officeDocument/2006/relationships/tags" Target="../tags/tag102.xml"/><Relationship Id="rId14" Type="http://schemas.openxmlformats.org/officeDocument/2006/relationships/image" Target="../media/image45.png"/><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image" Target="../media/image44.png"/><Relationship Id="rId10" Type="http://schemas.openxmlformats.org/officeDocument/2006/relationships/tags" Target="../tags/tag99.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image" Target="../media/image47.png"/><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3" Type="http://schemas.openxmlformats.org/officeDocument/2006/relationships/slideLayout" Target="../slideLayouts/slideLayout1.xml"/><Relationship Id="rId12" Type="http://schemas.openxmlformats.org/officeDocument/2006/relationships/tags" Target="../tags/tag109.xml"/><Relationship Id="rId11" Type="http://schemas.openxmlformats.org/officeDocument/2006/relationships/image" Target="../media/image48.png"/><Relationship Id="rId10" Type="http://schemas.openxmlformats.org/officeDocument/2006/relationships/tags" Target="../tags/tag108.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image" Target="../media/image49.png"/><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3" Type="http://schemas.openxmlformats.org/officeDocument/2006/relationships/slideLayout" Target="../slideLayouts/slideLayout1.xml"/><Relationship Id="rId12" Type="http://schemas.openxmlformats.org/officeDocument/2006/relationships/tags" Target="../tags/tag115.xml"/><Relationship Id="rId11" Type="http://schemas.openxmlformats.org/officeDocument/2006/relationships/image" Target="../media/image50.png"/><Relationship Id="rId10" Type="http://schemas.openxmlformats.org/officeDocument/2006/relationships/tags" Target="../tags/tag114.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3" Type="http://schemas.openxmlformats.org/officeDocument/2006/relationships/slideLayout" Target="../slideLayouts/slideLayout1.xml"/><Relationship Id="rId12" Type="http://schemas.openxmlformats.org/officeDocument/2006/relationships/tags" Target="../tags/tag121.xml"/><Relationship Id="rId11" Type="http://schemas.openxmlformats.org/officeDocument/2006/relationships/image" Target="../media/image52.png"/><Relationship Id="rId10" Type="http://schemas.openxmlformats.org/officeDocument/2006/relationships/tags" Target="../tags/tag120.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3" Type="http://schemas.openxmlformats.org/officeDocument/2006/relationships/slideLayout" Target="../slideLayouts/slideLayout1.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tags" Target="../tags/tag129.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xml"/><Relationship Id="rId7" Type="http://schemas.openxmlformats.org/officeDocument/2006/relationships/image" Target="../media/image11.png"/><Relationship Id="rId6" Type="http://schemas.openxmlformats.org/officeDocument/2006/relationships/tags" Target="../tags/tag2.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7" Type="http://schemas.openxmlformats.org/officeDocument/2006/relationships/slideLayout" Target="../slideLayouts/slideLayout1.xml"/><Relationship Id="rId16" Type="http://schemas.openxmlformats.org/officeDocument/2006/relationships/image" Target="../media/image14.png"/><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image" Target="../media/image13.png"/><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image" Target="../media/image1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7" Type="http://schemas.openxmlformats.org/officeDocument/2006/relationships/slideLayout" Target="../slideLayouts/slideLayout1.xml"/><Relationship Id="rId16" Type="http://schemas.openxmlformats.org/officeDocument/2006/relationships/image" Target="../media/image17.png"/><Relationship Id="rId15" Type="http://schemas.openxmlformats.org/officeDocument/2006/relationships/tags" Target="../tags/tag19.xml"/><Relationship Id="rId14" Type="http://schemas.openxmlformats.org/officeDocument/2006/relationships/image" Target="../media/image16.png"/><Relationship Id="rId13" Type="http://schemas.openxmlformats.org/officeDocument/2006/relationships/tags" Target="../tags/tag18.xml"/><Relationship Id="rId12" Type="http://schemas.openxmlformats.org/officeDocument/2006/relationships/image" Target="../media/image15.png"/><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4" Type="http://schemas.openxmlformats.org/officeDocument/2006/relationships/slideLayout" Target="../slideLayouts/slideLayout1.xml"/><Relationship Id="rId13" Type="http://schemas.openxmlformats.org/officeDocument/2006/relationships/image" Target="../media/image19.png"/><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image" Target="../media/image1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image" Target="../media/image10.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6" Type="http://schemas.openxmlformats.org/officeDocument/2006/relationships/slideLayout" Target="../slideLayouts/slideLayout1.xml"/><Relationship Id="rId15" Type="http://schemas.openxmlformats.org/officeDocument/2006/relationships/tags" Target="../tags/tag32.xml"/><Relationship Id="rId14" Type="http://schemas.openxmlformats.org/officeDocument/2006/relationships/image" Target="../media/image22.png"/><Relationship Id="rId13" Type="http://schemas.openxmlformats.org/officeDocument/2006/relationships/tags" Target="../tags/tag31.xml"/><Relationship Id="rId12" Type="http://schemas.openxmlformats.org/officeDocument/2006/relationships/image" Target="../media/image21.png"/><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8873937" y="3994863"/>
            <a:ext cx="3318063" cy="2863138"/>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pic>
        <p:nvPicPr>
          <p:cNvPr id="7" name="图片 6" descr="卡通人物&#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5999" y="642685"/>
            <a:ext cx="5474826" cy="5572629"/>
          </a:xfrm>
          <a:prstGeom prst="rect">
            <a:avLst/>
          </a:prstGeom>
        </p:spPr>
      </p:pic>
      <p:sp>
        <p:nvSpPr>
          <p:cNvPr id="9" name="@这不是阿燊"/>
          <p:cNvSpPr txBox="1"/>
          <p:nvPr/>
        </p:nvSpPr>
        <p:spPr>
          <a:xfrm>
            <a:off x="128905" y="2358390"/>
            <a:ext cx="6761480" cy="922020"/>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zh-CN" altLang="en-US" sz="5400" b="0" dirty="0">
                <a:solidFill>
                  <a:schemeClr val="bg1"/>
                </a:solidFill>
                <a:latin typeface="优设标题黑" panose="00000500000000000000" pitchFamily="2" charset="-122"/>
                <a:ea typeface="优设标题黑" panose="00000500000000000000" pitchFamily="2" charset="-122"/>
                <a:cs typeface="+mn-ea"/>
                <a:sym typeface="+mn-lt"/>
              </a:rPr>
              <a:t>大富翁的设计与实现</a:t>
            </a:r>
            <a:endParaRPr lang="zh-CN" altLang="en-US" sz="5400" b="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6" name="矩形 15"/>
          <p:cNvSpPr/>
          <p:nvPr/>
        </p:nvSpPr>
        <p:spPr>
          <a:xfrm>
            <a:off x="170517" y="3678149"/>
            <a:ext cx="2085340" cy="368300"/>
          </a:xfrm>
          <a:prstGeom prst="rect">
            <a:avLst/>
          </a:prstGeom>
          <a:noFill/>
        </p:spPr>
        <p:txBody>
          <a:bodyPr wrap="square" rtlCol="0">
            <a:spAutoFit/>
          </a:bodyPr>
          <a:lstStyle/>
          <a:p>
            <a:r>
              <a:rPr lang="zh-CN" altLang="en-US"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汇报人：</a:t>
            </a:r>
            <a:endParaRPr lang="en-US" altLang="zh-CN"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sp>
        <p:nvSpPr>
          <p:cNvPr id="18" name="@这不是阿燊"/>
          <p:cNvSpPr/>
          <p:nvPr/>
        </p:nvSpPr>
        <p:spPr>
          <a:xfrm>
            <a:off x="695110" y="3982430"/>
            <a:ext cx="5156335" cy="1751965"/>
          </a:xfrm>
          <a:prstGeom prst="rect">
            <a:avLst/>
          </a:prstGeom>
        </p:spPr>
        <p:txBody>
          <a:bodyPr wrap="square">
            <a:spAutoFit/>
          </a:bodyPr>
          <a:lstStyle/>
          <a:p>
            <a:pPr algn="just">
              <a:lnSpc>
                <a:spcPct val="120000"/>
              </a:lnSpc>
            </a:pPr>
            <a:r>
              <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2152085 孙亦菲 2150271 吴可非</a:t>
            </a:r>
            <a:endPar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ct val="120000"/>
              </a:lnSpc>
            </a:pPr>
            <a:r>
              <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2054099 叶洁颖 2150346 王科琦</a:t>
            </a:r>
            <a:endPar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ct val="120000"/>
              </a:lnSpc>
            </a:pPr>
            <a:r>
              <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2153677 陈雨彤 2152354 张恺瑞</a:t>
            </a:r>
            <a:endPar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ct val="120000"/>
              </a:lnSpc>
            </a:pPr>
            <a:r>
              <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2152193 李亦昕 2154066 张安琦</a:t>
            </a:r>
            <a:endPar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ct val="120000"/>
              </a:lnSpc>
            </a:pPr>
            <a:r>
              <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2153681 蔡名雅 2154308 高嘉颖</a:t>
            </a:r>
            <a:endPar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9" name="@这不是阿燊"/>
          <p:cNvSpPr txBox="1"/>
          <p:nvPr/>
        </p:nvSpPr>
        <p:spPr>
          <a:xfrm>
            <a:off x="716203" y="1756268"/>
            <a:ext cx="5508625" cy="521970"/>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zh-CN" altLang="en-US" sz="2800" b="0" dirty="0">
                <a:solidFill>
                  <a:schemeClr val="bg1"/>
                </a:solidFill>
                <a:latin typeface="Montserrat Black" panose="00000A00000000000000" pitchFamily="2" charset="0"/>
                <a:ea typeface="优设标题黑" panose="00000500000000000000" pitchFamily="2" charset="-122"/>
                <a:cs typeface="+mn-ea"/>
                <a:sym typeface="+mn-lt"/>
              </a:rPr>
              <a:t>软件设计模式期末答辩</a:t>
            </a:r>
            <a:endParaRPr lang="zh-CN" altLang="en-US" sz="2800" b="0" dirty="0">
              <a:solidFill>
                <a:schemeClr val="bg1"/>
              </a:solidFill>
              <a:latin typeface="Montserrat Black" panose="00000A00000000000000" pitchFamily="2" charset="0"/>
              <a:ea typeface="优设标题黑" panose="00000500000000000000" pitchFamily="2" charset="-122"/>
              <a:cs typeface="+mn-ea"/>
              <a:sym typeface="+mn-lt"/>
            </a:endParaRPr>
          </a:p>
        </p:txBody>
      </p:sp>
      <p:pic>
        <p:nvPicPr>
          <p:cNvPr id="28" name="图形 27" descr="用户"/>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2283" y="3700587"/>
            <a:ext cx="281697" cy="281697"/>
          </a:xfrm>
          <a:prstGeom prst="rect">
            <a:avLst/>
          </a:prstGeom>
        </p:spPr>
      </p:pic>
      <p:sp>
        <p:nvSpPr>
          <p:cNvPr id="2" name="矩形 1"/>
          <p:cNvSpPr/>
          <p:nvPr>
            <p:custDataLst>
              <p:tags r:id="rId8"/>
            </p:custDataLst>
          </p:nvPr>
        </p:nvSpPr>
        <p:spPr>
          <a:xfrm>
            <a:off x="3396317" y="3701009"/>
            <a:ext cx="2085340" cy="368300"/>
          </a:xfrm>
          <a:prstGeom prst="rect">
            <a:avLst/>
          </a:prstGeom>
          <a:noFill/>
        </p:spPr>
        <p:txBody>
          <a:bodyPr wrap="square" rtlCol="0">
            <a:spAutoFit/>
          </a:bodyPr>
          <a:p>
            <a:r>
              <a:rPr lang="zh-CN" altLang="en-US"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指导老师：史扬</a:t>
            </a:r>
            <a:endParaRPr lang="en-US" altLang="zh-CN"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41275" y="1057910"/>
            <a:ext cx="11299825" cy="5692140"/>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6327" y="5297275"/>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中介者模式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5485765" cy="304609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在我们的项目实现中，GameEventBus类是一个中介者，用于集中收集与分发各类游戏事件。</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GameEventBus.get()是获取GameEventBus的单例实例，（</a:t>
            </a:r>
            <a:r>
              <a:rPr lang="zh-CN" altLang="en-US" sz="1600" b="1" kern="100" dirty="0">
                <a:effectLst>
                  <a:outerShdw blurRad="38100" dist="38100" dir="2700000" algn="tl">
                    <a:srgbClr val="000000">
                      <a:alpha val="43137"/>
                    </a:srgbClr>
                  </a:outerShdw>
                </a:effectLst>
                <a:latin typeface="Times New Roman" panose="02020603050405020304" charset="0"/>
                <a:ea typeface="江城圆体 300W" panose="020B0300000000000000" pitchFamily="34" charset="-122"/>
                <a:cs typeface="Times New Roman" panose="02020603050405020304" charset="0"/>
                <a:sym typeface="+mn-lt"/>
              </a:rPr>
              <a:t>与单例模式的结合</a:t>
            </a: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 </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registerListener(Class eventType, GameEventListener listener)则是注册指定事件类型的监听器，</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emitEvent(IGameEvent e)负责发送游戏事件，根据事件类型分发给已注册的监听器。</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5469890"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5569585"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游戏架构</a:t>
            </a:r>
            <a:r>
              <a:rPr lang="en-US" altLang="zh-CN"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a:t>
            </a:r>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GameEventBus相关实现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33" name="图片 33"/>
          <p:cNvPicPr/>
          <p:nvPr>
            <p:custDataLst>
              <p:tags r:id="rId8"/>
            </p:custDataLst>
          </p:nvPr>
        </p:nvPicPr>
        <p:blipFill>
          <a:blip r:embed="rId9"/>
          <a:stretch>
            <a:fillRect/>
          </a:stretch>
        </p:blipFill>
        <p:spPr>
          <a:xfrm>
            <a:off x="3403600" y="1057910"/>
            <a:ext cx="2451735" cy="2275840"/>
          </a:xfrm>
          <a:prstGeom prst="rect">
            <a:avLst/>
          </a:prstGeom>
        </p:spPr>
      </p:pic>
      <p:sp>
        <p:nvSpPr>
          <p:cNvPr id="6" name="@这不是阿燊"/>
          <p:cNvSpPr txBox="1"/>
          <p:nvPr>
            <p:custDataLst>
              <p:tags r:id="rId10"/>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pic>
        <p:nvPicPr>
          <p:cNvPr id="7" name="图片 6"/>
          <p:cNvPicPr>
            <a:picLocks noChangeAspect="1"/>
          </p:cNvPicPr>
          <p:nvPr>
            <p:custDataLst>
              <p:tags r:id="rId11"/>
            </p:custDataLst>
          </p:nvPr>
        </p:nvPicPr>
        <p:blipFill>
          <a:blip r:embed="rId12"/>
          <a:stretch>
            <a:fillRect/>
          </a:stretch>
        </p:blipFill>
        <p:spPr>
          <a:xfrm>
            <a:off x="41275" y="1597025"/>
            <a:ext cx="3448050" cy="1609725"/>
          </a:xfrm>
          <a:prstGeom prst="rect">
            <a:avLst/>
          </a:prstGeom>
        </p:spPr>
      </p:pic>
      <p:pic>
        <p:nvPicPr>
          <p:cNvPr id="9" name="图片 8"/>
          <p:cNvPicPr>
            <a:picLocks noChangeAspect="1"/>
          </p:cNvPicPr>
          <p:nvPr>
            <p:custDataLst>
              <p:tags r:id="rId13"/>
            </p:custDataLst>
          </p:nvPr>
        </p:nvPicPr>
        <p:blipFill>
          <a:blip r:embed="rId14"/>
          <a:stretch>
            <a:fillRect/>
          </a:stretch>
        </p:blipFill>
        <p:spPr>
          <a:xfrm>
            <a:off x="154305" y="3333750"/>
            <a:ext cx="4813935" cy="1608455"/>
          </a:xfrm>
          <a:prstGeom prst="rect">
            <a:avLst/>
          </a:prstGeom>
        </p:spPr>
      </p:pic>
      <p:pic>
        <p:nvPicPr>
          <p:cNvPr id="11" name="图片 10"/>
          <p:cNvPicPr>
            <a:picLocks noChangeAspect="1"/>
          </p:cNvPicPr>
          <p:nvPr>
            <p:custDataLst>
              <p:tags r:id="rId15"/>
            </p:custDataLst>
          </p:nvPr>
        </p:nvPicPr>
        <p:blipFill>
          <a:blip r:embed="rId16"/>
          <a:stretch>
            <a:fillRect/>
          </a:stretch>
        </p:blipFill>
        <p:spPr>
          <a:xfrm>
            <a:off x="195580" y="4745355"/>
            <a:ext cx="4772660" cy="2005330"/>
          </a:xfrm>
          <a:prstGeom prst="rect">
            <a:avLst/>
          </a:prstGeom>
        </p:spPr>
      </p:pic>
      <p:sp>
        <p:nvSpPr>
          <p:cNvPr id="12" name="@这不是阿燊"/>
          <p:cNvSpPr txBox="1"/>
          <p:nvPr>
            <p:custDataLst>
              <p:tags r:id="rId17"/>
            </p:custDataLst>
          </p:nvPr>
        </p:nvSpPr>
        <p:spPr>
          <a:xfrm>
            <a:off x="5080000" y="4745355"/>
            <a:ext cx="556641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增加了中介者对象的编码和维护成本。</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事件传递多了一次中介调用,可能带来一定的性能损失。</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需要对中介者进行扩展和维护,以支持新的事件类型,增加了工作量。</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265" y="1057910"/>
            <a:ext cx="10744835" cy="5692140"/>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33932" y="5296640"/>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享元模式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5485765" cy="304609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在我们的项目中，AssetFactory充当享元工厂，用于生成游戏中的素材IAssets。</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该工厂通过使用一个静态的`HashMap`来缓存已创建的素材对象，以实现对象的共享。每个素材只有一个全局实例，通过工厂的getAsset方法获取。</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如果在缓存中找到对应名称的素材，则直接返回缓存的实例；否则，根据名称创建新的素材实例，并将其放入缓存中，以便下次重复使用。</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5261610"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4909185" cy="460375"/>
          </a:xfrm>
          <a:prstGeom prst="rect">
            <a:avLst/>
          </a:prstGeom>
          <a:noFill/>
        </p:spPr>
        <p:txBody>
          <a:bodyPr wrap="square" rtlCol="0">
            <a:spAutoFit/>
          </a:bodyPr>
          <a:p>
            <a:r>
              <a:rPr lang="en-US" altLang="zh-CN"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UI</a:t>
            </a:r>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素材：AssetFactory相关实现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30" name="图片 30"/>
          <p:cNvPicPr/>
          <p:nvPr>
            <p:custDataLst>
              <p:tags r:id="rId8"/>
            </p:custDataLst>
          </p:nvPr>
        </p:nvPicPr>
        <p:blipFill>
          <a:blip r:embed="rId9"/>
          <a:stretch>
            <a:fillRect/>
          </a:stretch>
        </p:blipFill>
        <p:spPr>
          <a:xfrm>
            <a:off x="1127443" y="1741805"/>
            <a:ext cx="4727575" cy="3329940"/>
          </a:xfrm>
          <a:prstGeom prst="rect">
            <a:avLst/>
          </a:prstGeom>
        </p:spPr>
      </p:pic>
      <p:sp>
        <p:nvSpPr>
          <p:cNvPr id="3" name="@这不是阿燊"/>
          <p:cNvSpPr txBox="1"/>
          <p:nvPr>
            <p:custDataLst>
              <p:tags r:id="rId10"/>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12" name="@这不是阿燊"/>
          <p:cNvSpPr txBox="1"/>
          <p:nvPr>
            <p:custDataLst>
              <p:tags r:id="rId11"/>
            </p:custDataLst>
          </p:nvPr>
        </p:nvSpPr>
        <p:spPr>
          <a:xfrm>
            <a:off x="5499735" y="4745355"/>
            <a:ext cx="556641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为了使对象可共享,需要将一些状态外部化,这使代码更加复杂。</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需要额外维护一个工厂类和享元存储池,增加了代码量。</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265" y="1057910"/>
            <a:ext cx="10744835" cy="5525135"/>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9942" y="5297275"/>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组合模式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5485765" cy="26765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Component是UI组件类，一个界面有许多子组件，界面的组件都继承自Component类，构成了继承关系的树形结构。</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Component类有基本操作，如getBoxSize()，SetBoxSize()分别是得到和设置元素的大小，还有一些被重载的操作，如drawme()用于在场景中绘制元素，每个具体元素需要实现自己的drawme()函数。</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5261610"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4909185" cy="460375"/>
          </a:xfrm>
          <a:prstGeom prst="rect">
            <a:avLst/>
          </a:prstGeom>
          <a:noFill/>
        </p:spPr>
        <p:txBody>
          <a:bodyPr wrap="square" rtlCol="0">
            <a:spAutoFit/>
          </a:bodyPr>
          <a:p>
            <a:r>
              <a:rPr lang="en-US" altLang="zh-CN"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UI</a:t>
            </a:r>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素材：Component相关实现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3" name="图片 2"/>
          <p:cNvPicPr/>
          <p:nvPr>
            <p:custDataLst>
              <p:tags r:id="rId8"/>
            </p:custDataLst>
          </p:nvPr>
        </p:nvPicPr>
        <p:blipFill>
          <a:blip r:embed="rId9">
            <a:extLst>
              <a:ext uri="{28A0092B-C50C-407E-A947-70E740481C1C}">
                <a14:useLocalDpi xmlns:a14="http://schemas.microsoft.com/office/drawing/2010/main" val="0"/>
              </a:ext>
            </a:extLst>
          </a:blip>
          <a:srcRect/>
          <a:stretch>
            <a:fillRect/>
          </a:stretch>
        </p:blipFill>
        <p:spPr bwMode="auto">
          <a:xfrm>
            <a:off x="1260475" y="2100580"/>
            <a:ext cx="4554220" cy="2656840"/>
          </a:xfrm>
          <a:prstGeom prst="rect">
            <a:avLst/>
          </a:prstGeom>
          <a:noFill/>
          <a:ln>
            <a:noFill/>
          </a:ln>
        </p:spPr>
      </p:pic>
      <p:sp>
        <p:nvSpPr>
          <p:cNvPr id="4" name="@这不是阿燊"/>
          <p:cNvSpPr txBox="1"/>
          <p:nvPr>
            <p:custDataLst>
              <p:tags r:id="rId10"/>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12" name="@这不是阿燊"/>
          <p:cNvSpPr txBox="1"/>
          <p:nvPr>
            <p:custDataLst>
              <p:tags r:id="rId11"/>
            </p:custDataLst>
          </p:nvPr>
        </p:nvSpPr>
        <p:spPr>
          <a:xfrm>
            <a:off x="5774690" y="4475480"/>
            <a:ext cx="556641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如果组合模式的层次结构过于复杂，可能会导致设计过度复杂</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组合模式需要使用抽象类或接口来定义抽象构件，可能会增加系统的抽象性，降低代码的可读性和可维护性。</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508" y="1058123"/>
            <a:ext cx="10744809" cy="5012922"/>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9942" y="5327120"/>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抽象工厂模式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5485765" cy="341503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抽象工厂模式（Abstract Factory Pattern）以同一界面创建一整组相关或相依的objects，不需点名各对象真正所属的具体类。为访问类提供一个创建一组相关或相互依赖对象的接口，且访问类无须指定所要产品的具体类就能得到同族的不同等级的产品的模式结构。</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我们在人物选择界面实现人物数量和角色选择，然后创建角色。由于每个人物的选择界面上都需要有左箭头和右箭头用于切换角色，我们将左箭头和右箭头组件的生成设计为通过调用SelectPlayerElementFactory一次生成。</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9070340"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9206230" cy="460375"/>
          </a:xfrm>
          <a:prstGeom prst="rect">
            <a:avLst/>
          </a:prstGeom>
          <a:noFill/>
        </p:spPr>
        <p:txBody>
          <a:bodyPr wrap="square" rtlCol="0">
            <a:spAutoFit/>
          </a:bodyPr>
          <a:p>
            <a:r>
              <a:rPr lang="en-US" altLang="zh-CN"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UI</a:t>
            </a:r>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素材：SelectPlayerElementFactory相关实现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3" name="图片 34"/>
          <p:cNvPicPr/>
          <p:nvPr>
            <p:custDataLst>
              <p:tags r:id="rId8"/>
            </p:custDataLst>
          </p:nvPr>
        </p:nvPicPr>
        <p:blipFill>
          <a:blip r:embed="rId9"/>
          <a:stretch>
            <a:fillRect/>
          </a:stretch>
        </p:blipFill>
        <p:spPr>
          <a:xfrm>
            <a:off x="2078990" y="1283970"/>
            <a:ext cx="2022475" cy="2809240"/>
          </a:xfrm>
          <a:prstGeom prst="rect">
            <a:avLst/>
          </a:prstGeom>
        </p:spPr>
      </p:pic>
      <p:sp>
        <p:nvSpPr>
          <p:cNvPr id="10" name="@这不是阿燊"/>
          <p:cNvSpPr txBox="1"/>
          <p:nvPr>
            <p:custDataLst>
              <p:tags r:id="rId10"/>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pic>
        <p:nvPicPr>
          <p:cNvPr id="5" name="图片 4"/>
          <p:cNvPicPr>
            <a:picLocks noChangeAspect="1"/>
          </p:cNvPicPr>
          <p:nvPr>
            <p:custDataLst>
              <p:tags r:id="rId11"/>
            </p:custDataLst>
          </p:nvPr>
        </p:nvPicPr>
        <p:blipFill>
          <a:blip r:embed="rId12"/>
          <a:stretch>
            <a:fillRect/>
          </a:stretch>
        </p:blipFill>
        <p:spPr>
          <a:xfrm>
            <a:off x="1633855" y="3776345"/>
            <a:ext cx="3616960" cy="2294890"/>
          </a:xfrm>
          <a:prstGeom prst="rect">
            <a:avLst/>
          </a:prstGeom>
        </p:spPr>
      </p:pic>
      <p:sp>
        <p:nvSpPr>
          <p:cNvPr id="12" name="@这不是阿燊"/>
          <p:cNvSpPr txBox="1"/>
          <p:nvPr>
            <p:custDataLst>
              <p:tags r:id="rId13"/>
            </p:custDataLst>
          </p:nvPr>
        </p:nvSpPr>
        <p:spPr>
          <a:xfrm>
            <a:off x="5250815" y="5106035"/>
            <a:ext cx="556641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创建额外的工厂接口和工厂类，增加了程序冗余度。</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265" y="1057910"/>
            <a:ext cx="10744835" cy="5663565"/>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90422" y="5297275"/>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责任链模式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5485765" cy="341503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在我们的具体实现中，Component的鼠标事件处理方法onMouseEvent会向下一直传递鼠标点击事件，直到有一个组件宣布处理这个事件。</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onMouseEvent 方法首先遍历子组件链表，将鼠标事件传递给子组件，直到某个组件成功处理该事件或者链表遍历结束。</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如果子组件成功处理了事件，责任链的传递就会终止，如果子组件都未成功处理事件，再由当前对象处理事件，并根据处理结果决定是否将事件标记为已处理。</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6562090"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6400165"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游戏交互：ComponentObservor相关实现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sp>
        <p:nvSpPr>
          <p:cNvPr id="6" name="@这不是阿燊"/>
          <p:cNvSpPr txBox="1"/>
          <p:nvPr>
            <p:custDataLst>
              <p:tags r:id="rId8"/>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pic>
        <p:nvPicPr>
          <p:cNvPr id="7" name="图片 34"/>
          <p:cNvPicPr/>
          <p:nvPr>
            <p:custDataLst>
              <p:tags r:id="rId9"/>
            </p:custDataLst>
          </p:nvPr>
        </p:nvPicPr>
        <p:blipFill>
          <a:blip r:embed="rId10"/>
          <a:stretch>
            <a:fillRect/>
          </a:stretch>
        </p:blipFill>
        <p:spPr>
          <a:xfrm>
            <a:off x="3738880" y="949325"/>
            <a:ext cx="2357120" cy="3288665"/>
          </a:xfrm>
          <a:prstGeom prst="rect">
            <a:avLst/>
          </a:prstGeom>
        </p:spPr>
      </p:pic>
      <p:pic>
        <p:nvPicPr>
          <p:cNvPr id="9" name="图片 8"/>
          <p:cNvPicPr>
            <a:picLocks noChangeAspect="1"/>
          </p:cNvPicPr>
          <p:nvPr>
            <p:custDataLst>
              <p:tags r:id="rId11"/>
            </p:custDataLst>
          </p:nvPr>
        </p:nvPicPr>
        <p:blipFill>
          <a:blip r:embed="rId12"/>
          <a:stretch>
            <a:fillRect/>
          </a:stretch>
        </p:blipFill>
        <p:spPr>
          <a:xfrm>
            <a:off x="-15240" y="1102995"/>
            <a:ext cx="3698875" cy="3134995"/>
          </a:xfrm>
          <a:prstGeom prst="rect">
            <a:avLst/>
          </a:prstGeom>
        </p:spPr>
      </p:pic>
      <p:pic>
        <p:nvPicPr>
          <p:cNvPr id="10" name="图片 9"/>
          <p:cNvPicPr>
            <a:picLocks noChangeAspect="1"/>
          </p:cNvPicPr>
          <p:nvPr>
            <p:custDataLst>
              <p:tags r:id="rId13"/>
            </p:custDataLst>
          </p:nvPr>
        </p:nvPicPr>
        <p:blipFill>
          <a:blip r:embed="rId14"/>
          <a:stretch>
            <a:fillRect/>
          </a:stretch>
        </p:blipFill>
        <p:spPr>
          <a:xfrm>
            <a:off x="0" y="4237990"/>
            <a:ext cx="3641090" cy="948055"/>
          </a:xfrm>
          <a:prstGeom prst="rect">
            <a:avLst/>
          </a:prstGeom>
        </p:spPr>
      </p:pic>
      <p:sp>
        <p:nvSpPr>
          <p:cNvPr id="12" name="@这不是阿燊"/>
          <p:cNvSpPr txBox="1"/>
          <p:nvPr>
            <p:custDataLst>
              <p:tags r:id="rId15"/>
            </p:custDataLst>
          </p:nvPr>
        </p:nvSpPr>
        <p:spPr>
          <a:xfrm>
            <a:off x="4949825" y="5106035"/>
            <a:ext cx="556641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对于我们的情况,鼠标事件沿着组件树进行传播,实现了事件发送者和处理者的解耦。</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,但较难调试测试,且随链长增加效率降低。</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265" y="1057910"/>
            <a:ext cx="10744835" cy="5546725"/>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58012" y="5296640"/>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观察者模式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5485765" cy="304609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观察者模式（Observer）定义对象间的一种一对多的依赖关系，当一个对象的状态发生改变时，所有依赖于它的对象都得到通知并被自动更新。</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Component类有registerObserver方法，注册为观察者后，当UI组件发出事件时，观察者会收到这些事件。生成可以进行互动的组件时，必须调用registerObserver函数为其创建一个ComponentObservor用于观察组件。（左侧是一个</a:t>
            </a:r>
            <a:r>
              <a:rPr lang="en-US" altLang="zh-CN" sz="1600" kern="100" dirty="0">
                <a:latin typeface="Times New Roman" panose="02020603050405020304" charset="0"/>
                <a:ea typeface="江城圆体 300W" panose="020B0300000000000000" pitchFamily="34" charset="-122"/>
                <a:cs typeface="Times New Roman" panose="02020603050405020304" charset="0"/>
                <a:sym typeface="+mn-lt"/>
              </a:rPr>
              <a:t>musicButton</a:t>
            </a: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注册的例子）</a:t>
            </a:r>
            <a:endParaRPr lang="en-US" altLang="zh-CN"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6562090"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6400165"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游戏交互：ComponentObservor相关实现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4" name="图片 27"/>
          <p:cNvPicPr/>
          <p:nvPr>
            <p:custDataLst>
              <p:tags r:id="rId8"/>
            </p:custDataLst>
          </p:nvPr>
        </p:nvPicPr>
        <p:blipFill>
          <a:blip r:embed="rId9"/>
          <a:stretch>
            <a:fillRect/>
          </a:stretch>
        </p:blipFill>
        <p:spPr>
          <a:xfrm>
            <a:off x="1239520" y="1330960"/>
            <a:ext cx="3430270" cy="2724150"/>
          </a:xfrm>
          <a:prstGeom prst="rect">
            <a:avLst/>
          </a:prstGeom>
        </p:spPr>
      </p:pic>
      <p:sp>
        <p:nvSpPr>
          <p:cNvPr id="6" name="@这不是阿燊"/>
          <p:cNvSpPr txBox="1"/>
          <p:nvPr>
            <p:custDataLst>
              <p:tags r:id="rId10"/>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pic>
        <p:nvPicPr>
          <p:cNvPr id="7" name="图片 6"/>
          <p:cNvPicPr>
            <a:picLocks noChangeAspect="1"/>
          </p:cNvPicPr>
          <p:nvPr>
            <p:custDataLst>
              <p:tags r:id="rId11"/>
            </p:custDataLst>
          </p:nvPr>
        </p:nvPicPr>
        <p:blipFill>
          <a:blip r:embed="rId12"/>
          <a:stretch>
            <a:fillRect/>
          </a:stretch>
        </p:blipFill>
        <p:spPr>
          <a:xfrm>
            <a:off x="2479675" y="2935605"/>
            <a:ext cx="3290570" cy="1119505"/>
          </a:xfrm>
          <a:prstGeom prst="rect">
            <a:avLst/>
          </a:prstGeom>
        </p:spPr>
      </p:pic>
      <p:pic>
        <p:nvPicPr>
          <p:cNvPr id="9" name="图片 8"/>
          <p:cNvPicPr>
            <a:picLocks noChangeAspect="1"/>
          </p:cNvPicPr>
          <p:nvPr>
            <p:custDataLst>
              <p:tags r:id="rId13"/>
            </p:custDataLst>
          </p:nvPr>
        </p:nvPicPr>
        <p:blipFill>
          <a:blip r:embed="rId14"/>
          <a:stretch>
            <a:fillRect/>
          </a:stretch>
        </p:blipFill>
        <p:spPr>
          <a:xfrm>
            <a:off x="2364740" y="4168140"/>
            <a:ext cx="2891790" cy="2437130"/>
          </a:xfrm>
          <a:prstGeom prst="rect">
            <a:avLst/>
          </a:prstGeom>
        </p:spPr>
      </p:pic>
      <p:sp>
        <p:nvSpPr>
          <p:cNvPr id="12" name="@这不是阿燊"/>
          <p:cNvSpPr txBox="1"/>
          <p:nvPr>
            <p:custDataLst>
              <p:tags r:id="rId15"/>
            </p:custDataLst>
          </p:nvPr>
        </p:nvSpPr>
        <p:spPr>
          <a:xfrm>
            <a:off x="5375275" y="4883785"/>
            <a:ext cx="556641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观察者模式实现过于繁琐，有过多的细节依赖、提高时间消耗及程序的复杂度。对于每个组件，都要为其注册观察者。但在我们的设计中，这也是必要的。</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265" y="1057910"/>
            <a:ext cx="10744835" cy="5475605"/>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33627" y="5296640"/>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建造者模式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5485765" cy="304609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创建按钮，显示地图，放置人物这一系列图形化的建造过程大富翁游戏的地图上每个格子的地点信息和功能都不一样，是一个复杂对象。因此我们采用了建造者模式构建地图。</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MapBuilder通过JSON生成地图，读取格子Tile类型，调用不同函数生成不同类型的Tile。如读取类型为”hospital”时，生成医院格子HospitalTile。</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b="1" kern="100" dirty="0">
                <a:effectLst>
                  <a:outerShdw blurRad="38100" dist="38100" dir="2700000" algn="tl">
                    <a:srgbClr val="000000">
                      <a:alpha val="43137"/>
                    </a:srgbClr>
                  </a:outerShdw>
                </a:effectLst>
                <a:latin typeface="Times New Roman" panose="02020603050405020304" charset="0"/>
                <a:ea typeface="江城圆体 300W" panose="020B0300000000000000" pitchFamily="34" charset="-122"/>
                <a:cs typeface="Times New Roman" panose="02020603050405020304" charset="0"/>
                <a:sym typeface="+mn-lt"/>
              </a:rPr>
              <a:t>与桥接模式，工厂方法模式结合</a:t>
            </a:r>
            <a:endParaRPr lang="zh-CN" altLang="en-US" sz="1600" b="1" kern="100" dirty="0">
              <a:effectLst>
                <a:outerShdw blurRad="38100" dist="38100" dir="2700000" algn="tl">
                  <a:srgbClr val="000000">
                    <a:alpha val="43137"/>
                  </a:srgbClr>
                </a:outerShdw>
              </a:effectLst>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6391275"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6280150"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游戏设置（地图）：MapBuilder相关实现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29" name="图片 29"/>
          <p:cNvPicPr/>
          <p:nvPr>
            <p:custDataLst>
              <p:tags r:id="rId8"/>
            </p:custDataLst>
          </p:nvPr>
        </p:nvPicPr>
        <p:blipFill>
          <a:blip r:embed="rId9"/>
          <a:stretch>
            <a:fillRect/>
          </a:stretch>
        </p:blipFill>
        <p:spPr>
          <a:xfrm>
            <a:off x="1224915" y="1266190"/>
            <a:ext cx="3339465" cy="2058035"/>
          </a:xfrm>
          <a:prstGeom prst="rect">
            <a:avLst/>
          </a:prstGeom>
        </p:spPr>
      </p:pic>
      <p:sp>
        <p:nvSpPr>
          <p:cNvPr id="4" name="@这不是阿燊"/>
          <p:cNvSpPr txBox="1"/>
          <p:nvPr>
            <p:custDataLst>
              <p:tags r:id="rId10"/>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pic>
        <p:nvPicPr>
          <p:cNvPr id="5" name="图片 4"/>
          <p:cNvPicPr>
            <a:picLocks noChangeAspect="1"/>
          </p:cNvPicPr>
          <p:nvPr>
            <p:custDataLst>
              <p:tags r:id="rId11"/>
            </p:custDataLst>
          </p:nvPr>
        </p:nvPicPr>
        <p:blipFill>
          <a:blip r:embed="rId12"/>
          <a:stretch>
            <a:fillRect/>
          </a:stretch>
        </p:blipFill>
        <p:spPr>
          <a:xfrm>
            <a:off x="210820" y="3324225"/>
            <a:ext cx="5368290" cy="2620645"/>
          </a:xfrm>
          <a:prstGeom prst="rect">
            <a:avLst/>
          </a:prstGeom>
        </p:spPr>
      </p:pic>
      <p:sp>
        <p:nvSpPr>
          <p:cNvPr id="12" name="@这不是阿燊"/>
          <p:cNvSpPr txBox="1"/>
          <p:nvPr>
            <p:custDataLst>
              <p:tags r:id="rId13"/>
            </p:custDataLst>
          </p:nvPr>
        </p:nvSpPr>
        <p:spPr>
          <a:xfrm>
            <a:off x="5579110" y="4778375"/>
            <a:ext cx="514096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产品的组成部分必须相同，这限制了其使用范围。</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如果产品的内部变化复杂，如果产品内部发生变化，则建造者也要同步修改，后期维护成本较大。</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265" y="1057910"/>
            <a:ext cx="10744835" cy="5588635"/>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58012" y="5296640"/>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桥接模式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5485765" cy="378460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桥接模式（Bridge Pattern）基于类的最小设计原则，通过使用封装、聚合及继承等行为让不同的类承担不同的职责。它的主要特点是把抽象(Abstraction)与行为实现(Implementation)分离开来，从而可以保持各部分的独立性以及应对他们的功能扩展。</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每个格子有不同的类型，和不同的数值。命运格子需要记录奖励奖券数量，医院格子需要记录玩家停止天数。因此，我们在定义格子类时使用桥接模式，将类型和数值分开。</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b="1" kern="100" dirty="0">
                <a:effectLst>
                  <a:outerShdw blurRad="38100" dist="38100" dir="2700000" algn="tl">
                    <a:srgbClr val="000000">
                      <a:alpha val="43137"/>
                    </a:srgbClr>
                  </a:outerShdw>
                </a:effectLst>
                <a:latin typeface="Times New Roman" panose="02020603050405020304" charset="0"/>
                <a:ea typeface="江城圆体 300W" panose="020B0300000000000000" pitchFamily="34" charset="-122"/>
                <a:cs typeface="Times New Roman" panose="02020603050405020304" charset="0"/>
                <a:sym typeface="+mn-lt"/>
              </a:rPr>
              <a:t>此桥接模式的运用和下一个生成地块的工厂模式为联合使用。</a:t>
            </a:r>
            <a:endParaRPr lang="zh-CN" altLang="en-US" sz="1600" b="1" kern="100" dirty="0">
              <a:effectLst>
                <a:outerShdw blurRad="38100" dist="38100" dir="2700000" algn="tl">
                  <a:srgbClr val="000000">
                    <a:alpha val="43137"/>
                  </a:srgbClr>
                </a:outerShdw>
              </a:effectLst>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7007225"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6838950"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游戏设置（地图）：TileComponent相关实现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4" name="图片 3"/>
          <p:cNvPicPr>
            <a:picLocks noChangeAspect="1"/>
          </p:cNvPicPr>
          <p:nvPr/>
        </p:nvPicPr>
        <p:blipFill>
          <a:blip r:embed="rId8"/>
          <a:stretch>
            <a:fillRect/>
          </a:stretch>
        </p:blipFill>
        <p:spPr>
          <a:xfrm>
            <a:off x="1224280" y="2063750"/>
            <a:ext cx="4516755" cy="2360930"/>
          </a:xfrm>
          <a:prstGeom prst="rect">
            <a:avLst/>
          </a:prstGeom>
        </p:spPr>
      </p:pic>
      <p:sp>
        <p:nvSpPr>
          <p:cNvPr id="5" name="@这不是阿燊"/>
          <p:cNvSpPr txBox="1"/>
          <p:nvPr>
            <p:custDataLst>
              <p:tags r:id="rId9"/>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12" name="@这不是阿燊"/>
          <p:cNvSpPr txBox="1"/>
          <p:nvPr>
            <p:custDataLst>
              <p:tags r:id="rId10"/>
            </p:custDataLst>
          </p:nvPr>
        </p:nvSpPr>
        <p:spPr>
          <a:xfrm>
            <a:off x="4890135" y="5296535"/>
            <a:ext cx="514096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地块类型和地块数值虽然可以独立变化，但划分为桥接模式并不必要。</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265" y="1057910"/>
            <a:ext cx="10744835" cy="5651500"/>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工厂方法模式</a:t>
            </a:r>
            <a:endParaRPr lang="zh-CN" altLang="en-US" sz="3200" dirty="0">
              <a:cs typeface="优设标题黑" panose="00000500000000000000" pitchFamily="2" charset="-122"/>
              <a:sym typeface="+mn-lt"/>
            </a:endParaRPr>
          </a:p>
        </p:txBody>
      </p:sp>
      <p:sp>
        <p:nvSpPr>
          <p:cNvPr id="63" name="@这不是阿燊"/>
          <p:cNvSpPr txBox="1"/>
          <p:nvPr/>
        </p:nvSpPr>
        <p:spPr>
          <a:xfrm>
            <a:off x="5622290" y="1705610"/>
            <a:ext cx="5485765" cy="26765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TileFactory工厂下分EventTileFactory、HospitalTileFactory等，生成各种类型的地块。</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MapBuilder在生成地块时，需要调用TileFactory的getTile()获得不同类型的地块。TileFactory将地块字段分别对应不同类型的地块，在getTile中创建地块并返回。</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b="1" kern="100" dirty="0">
                <a:effectLst>
                  <a:outerShdw blurRad="38100" dist="38100" dir="2700000" algn="tl">
                    <a:srgbClr val="000000">
                      <a:alpha val="43137"/>
                    </a:srgbClr>
                  </a:outerShdw>
                </a:effectLst>
                <a:latin typeface="Times New Roman" panose="02020603050405020304" charset="0"/>
                <a:ea typeface="江城圆体 300W" panose="020B0300000000000000" pitchFamily="34" charset="-122"/>
                <a:cs typeface="Times New Roman" panose="02020603050405020304" charset="0"/>
                <a:sym typeface="+mn-lt"/>
              </a:rPr>
              <a:t>每个相同类型的地块的属性也有所不同，使用了桥接模式。</a:t>
            </a:r>
            <a:endParaRPr lang="zh-CN" altLang="en-US" sz="1600" b="1" kern="100" dirty="0">
              <a:effectLst>
                <a:outerShdw blurRad="38100" dist="38100" dir="2700000" algn="tl">
                  <a:srgbClr val="000000">
                    <a:alpha val="43137"/>
                  </a:srgbClr>
                </a:outerShdw>
              </a:effectLst>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5"/>
            </p:custDataLst>
          </p:nvPr>
        </p:nvSpPr>
        <p:spPr>
          <a:xfrm>
            <a:off x="2865120" y="135890"/>
            <a:ext cx="6391275"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6"/>
            </p:custDataLst>
          </p:nvPr>
        </p:nvSpPr>
        <p:spPr>
          <a:xfrm>
            <a:off x="3077845" y="158115"/>
            <a:ext cx="6838950"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游戏设置（地图）：TileFactory相关实现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5" name="图片 4"/>
          <p:cNvPicPr>
            <a:picLocks noChangeAspect="1"/>
          </p:cNvPicPr>
          <p:nvPr/>
        </p:nvPicPr>
        <p:blipFill>
          <a:blip r:embed="rId7"/>
          <a:stretch>
            <a:fillRect/>
          </a:stretch>
        </p:blipFill>
        <p:spPr>
          <a:xfrm>
            <a:off x="514985" y="758825"/>
            <a:ext cx="3943350" cy="2838450"/>
          </a:xfrm>
          <a:prstGeom prst="rect">
            <a:avLst/>
          </a:prstGeom>
        </p:spPr>
      </p:pic>
      <p:sp>
        <p:nvSpPr>
          <p:cNvPr id="7" name="@这不是阿燊"/>
          <p:cNvSpPr txBox="1"/>
          <p:nvPr>
            <p:custDataLst>
              <p:tags r:id="rId8"/>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pic>
        <p:nvPicPr>
          <p:cNvPr id="3" name="图片 2"/>
          <p:cNvPicPr>
            <a:picLocks noChangeAspect="1"/>
          </p:cNvPicPr>
          <p:nvPr>
            <p:custDataLst>
              <p:tags r:id="rId9"/>
            </p:custDataLst>
          </p:nvPr>
        </p:nvPicPr>
        <p:blipFill>
          <a:blip r:embed="rId10"/>
          <a:stretch>
            <a:fillRect/>
          </a:stretch>
        </p:blipFill>
        <p:spPr>
          <a:xfrm>
            <a:off x="583565" y="3429000"/>
            <a:ext cx="4714875" cy="3281045"/>
          </a:xfrm>
          <a:prstGeom prst="rect">
            <a:avLst/>
          </a:prstGeom>
        </p:spPr>
      </p:pic>
      <p:sp>
        <p:nvSpPr>
          <p:cNvPr id="12" name="@这不是阿燊"/>
          <p:cNvSpPr txBox="1"/>
          <p:nvPr>
            <p:custDataLst>
              <p:tags r:id="rId11"/>
            </p:custDataLst>
          </p:nvPr>
        </p:nvSpPr>
        <p:spPr>
          <a:xfrm>
            <a:off x="5447665" y="4475480"/>
            <a:ext cx="566039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工厂模式增加了系统的复杂性。通过增加工厂类和抽象产品类的抽象性，降低了客户端与具体产品类之间的耦合度。</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增加了系统的抽象性，使得代码不易于理解和维护。</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508" y="1058123"/>
            <a:ext cx="10744809" cy="5012922"/>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优设标题黑" panose="00000500000000000000" pitchFamily="2" charset="-122"/>
              </a:rPr>
              <a:t>函数名	作用</a:t>
            </a:r>
            <a:endParaRPr lang="zh-CN" altLang="en-US">
              <a:cs typeface="优设标题黑" panose="00000500000000000000" pitchFamily="2" charset="-122"/>
            </a:endParaRPr>
          </a:p>
          <a:p>
            <a:pPr algn="ctr"/>
            <a:r>
              <a:rPr lang="zh-CN" altLang="en-US">
                <a:cs typeface="优设标题黑" panose="00000500000000000000" pitchFamily="2" charset="-122"/>
              </a:rPr>
              <a:t>setInHospital(int i,bool InHospital,int ForbidDay)	将玩家状态设置为封禁，并设定天数</a:t>
            </a:r>
            <a:endParaRPr lang="zh-CN" altLang="en-US">
              <a:cs typeface="优设标题黑" panose="00000500000000000000" pitchFamily="2" charset="-122"/>
            </a:endParaRPr>
          </a:p>
          <a:p>
            <a:pPr algn="ctr"/>
            <a:r>
              <a:rPr lang="zh-CN" altLang="en-US">
                <a:cs typeface="优设标题黑" panose="00000500000000000000" pitchFamily="2" charset="-122"/>
              </a:rPr>
              <a:t>reduceForbidDay(int i)	每回合被调用一次，减少玩家封禁天数，若封禁天数清零则将玩家状态设置为正常</a:t>
            </a: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9942" y="5327120"/>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状态模式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5485765" cy="341503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对有状态的对象，把复杂的“判断逻辑”提取到不同的状态对象中，允许状态对象在其内部状态发生改变时改变其行为。状态模式的解决思想是：当控制一个对象状态转换的条件表达式过于复杂时，把相关“判断逻辑”提取出来，放到一系列的状态类当中，这样可以把原来复杂的逻辑判断简单化。</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游戏中设计了医院等使玩家封锁特定回合的特殊地图块，若从地图组件中对玩家封锁状态进行逻辑处理较为复杂，故将判断逻辑提取到玩家类中。</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6391275"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6838950"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游戏逻辑：玩家状态相关实现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11" name="图片 11"/>
          <p:cNvPicPr/>
          <p:nvPr>
            <p:custDataLst>
              <p:tags r:id="rId8"/>
            </p:custDataLst>
          </p:nvPr>
        </p:nvPicPr>
        <p:blipFill>
          <a:blip r:embed="rId9"/>
          <a:stretch>
            <a:fillRect/>
          </a:stretch>
        </p:blipFill>
        <p:spPr>
          <a:xfrm>
            <a:off x="1086485" y="1108075"/>
            <a:ext cx="3630930" cy="2927350"/>
          </a:xfrm>
          <a:prstGeom prst="rect">
            <a:avLst/>
          </a:prstGeom>
        </p:spPr>
      </p:pic>
      <p:sp>
        <p:nvSpPr>
          <p:cNvPr id="3" name="@这不是阿燊"/>
          <p:cNvSpPr txBox="1"/>
          <p:nvPr>
            <p:custDataLst>
              <p:tags r:id="rId10"/>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12" name="@这不是阿燊"/>
          <p:cNvSpPr txBox="1"/>
          <p:nvPr>
            <p:custDataLst>
              <p:tags r:id="rId11"/>
            </p:custDataLst>
          </p:nvPr>
        </p:nvSpPr>
        <p:spPr>
          <a:xfrm>
            <a:off x="703580" y="4215130"/>
            <a:ext cx="566039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在状态模式中，每个状态都需要被定义为一个类，因此可能会带来额外的空间开销。</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本游戏中仅有player一个拥有两个不同状态的对象，重新定义类带来不必要的开销（与定义状态变量相比）。</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9" name="@这不是阿燊"/>
          <p:cNvSpPr txBox="1"/>
          <p:nvPr/>
        </p:nvSpPr>
        <p:spPr>
          <a:xfrm>
            <a:off x="1319602" y="2529718"/>
            <a:ext cx="6195052" cy="1107996"/>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zh-CN" altLang="en-US" sz="6600" b="0" dirty="0">
                <a:solidFill>
                  <a:schemeClr val="bg1"/>
                </a:solidFill>
                <a:latin typeface="优设标题黑" panose="00000500000000000000" pitchFamily="2" charset="-122"/>
                <a:ea typeface="优设标题黑" panose="00000500000000000000" pitchFamily="2" charset="-122"/>
                <a:cs typeface="+mn-ea"/>
                <a:sym typeface="+mn-lt"/>
              </a:rPr>
              <a:t>目录</a:t>
            </a:r>
            <a:endParaRPr lang="zh-CN" altLang="en-US" sz="6600" b="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9" name="@这不是阿燊"/>
          <p:cNvSpPr txBox="1"/>
          <p:nvPr/>
        </p:nvSpPr>
        <p:spPr>
          <a:xfrm>
            <a:off x="1233824" y="3608749"/>
            <a:ext cx="5508625" cy="461665"/>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2400" b="0" dirty="0">
                <a:solidFill>
                  <a:schemeClr val="bg1"/>
                </a:solidFill>
                <a:latin typeface="Montserrat Black" panose="00000A00000000000000" pitchFamily="2" charset="0"/>
                <a:ea typeface="优设标题黑" panose="00000500000000000000" pitchFamily="2" charset="-122"/>
                <a:cs typeface="+mn-ea"/>
                <a:sym typeface="+mn-lt"/>
              </a:rPr>
              <a:t>CONTENTS</a:t>
            </a:r>
            <a:endParaRPr lang="zh-CN" altLang="en-US" sz="2400" b="0" dirty="0">
              <a:solidFill>
                <a:schemeClr val="bg1"/>
              </a:solidFill>
              <a:latin typeface="Montserrat Black" panose="00000A00000000000000" pitchFamily="2" charset="0"/>
              <a:ea typeface="优设标题黑" panose="00000500000000000000" pitchFamily="2" charset="-122"/>
              <a:cs typeface="+mn-ea"/>
              <a:sym typeface="+mn-lt"/>
            </a:endParaRPr>
          </a:p>
        </p:txBody>
      </p:sp>
      <p:grpSp>
        <p:nvGrpSpPr>
          <p:cNvPr id="18" name="@这不是阿燊"/>
          <p:cNvGrpSpPr/>
          <p:nvPr/>
        </p:nvGrpSpPr>
        <p:grpSpPr>
          <a:xfrm>
            <a:off x="4282716" y="2424665"/>
            <a:ext cx="2940515" cy="664164"/>
            <a:chOff x="6874195" y="1212262"/>
            <a:chExt cx="2940515" cy="664164"/>
          </a:xfrm>
        </p:grpSpPr>
        <p:sp>
          <p:nvSpPr>
            <p:cNvPr id="27" name="@这不是阿燊"/>
            <p:cNvSpPr/>
            <p:nvPr/>
          </p:nvSpPr>
          <p:spPr bwMode="auto">
            <a:xfrm>
              <a:off x="7667626" y="1212262"/>
              <a:ext cx="2147084" cy="664164"/>
            </a:xfrm>
            <a:prstGeom prst="rect">
              <a:avLst/>
            </a:prstGeom>
            <a:noFill/>
            <a:ln w="3175">
              <a:noFill/>
            </a:ln>
          </p:spPr>
          <p:txBody>
            <a:bodyPr vert="horz" wrap="square" lIns="91440" tIns="45720" rIns="91440" bIns="45720" numCol="1" anchor="ctr"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项目简介</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28" name="@这不是阿燊"/>
            <p:cNvSpPr/>
            <p:nvPr/>
          </p:nvSpPr>
          <p:spPr>
            <a:xfrm>
              <a:off x="6874195" y="1212262"/>
              <a:ext cx="793430" cy="664164"/>
            </a:xfrm>
            <a:prstGeom prst="rect">
              <a:avLst/>
            </a:prstGeom>
          </p:spPr>
          <p:txBody>
            <a:bodyPr wrap="square" lIns="91440" tIns="45720" rIns="91440" bIns="45720" anchor="ctr" anchorCtr="0">
              <a:normAutofit/>
            </a:bodyPr>
            <a:lstStyle/>
            <a:p>
              <a:pPr algn="ctr"/>
              <a:r>
                <a:rPr lang="en-US" altLang="zh-CN" sz="3600" b="1"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01.</a:t>
              </a:r>
              <a:endParaRPr lang="zh-CN" altLang="en-US" sz="3600" b="1"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grpSp>
      <p:grpSp>
        <p:nvGrpSpPr>
          <p:cNvPr id="31" name="@这不是阿燊"/>
          <p:cNvGrpSpPr/>
          <p:nvPr/>
        </p:nvGrpSpPr>
        <p:grpSpPr>
          <a:xfrm>
            <a:off x="4282717" y="3523278"/>
            <a:ext cx="3453765" cy="664210"/>
            <a:chOff x="6874195" y="1212262"/>
            <a:chExt cx="3453765" cy="664210"/>
          </a:xfrm>
        </p:grpSpPr>
        <p:sp>
          <p:nvSpPr>
            <p:cNvPr id="33" name="@这不是阿燊"/>
            <p:cNvSpPr/>
            <p:nvPr/>
          </p:nvSpPr>
          <p:spPr bwMode="auto">
            <a:xfrm>
              <a:off x="7667310" y="1212262"/>
              <a:ext cx="2660650" cy="664210"/>
            </a:xfrm>
            <a:prstGeom prst="rect">
              <a:avLst/>
            </a:prstGeom>
            <a:noFill/>
            <a:ln w="3175">
              <a:noFill/>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设计模式概述</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36" name="@这不是阿燊"/>
            <p:cNvSpPr/>
            <p:nvPr/>
          </p:nvSpPr>
          <p:spPr>
            <a:xfrm>
              <a:off x="6874195" y="1212262"/>
              <a:ext cx="793430" cy="664164"/>
            </a:xfrm>
            <a:prstGeom prst="rect">
              <a:avLst/>
            </a:prstGeom>
          </p:spPr>
          <p:txBody>
            <a:bodyPr wrap="square" lIns="91440" tIns="45720" rIns="91440" bIns="45720" anchor="ctr" anchorCtr="0">
              <a:normAutofit fontScale="85000" lnSpcReduction="10000"/>
            </a:bodyPr>
            <a:lstStyle/>
            <a:p>
              <a:pPr algn="ctr"/>
              <a:r>
                <a:rPr lang="en-US" altLang="zh-CN" sz="3600" b="1"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a:t>
              </a:r>
              <a:endParaRPr lang="zh-CN" altLang="en-US" sz="3600" b="1"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grpSp>
      <p:grpSp>
        <p:nvGrpSpPr>
          <p:cNvPr id="37" name="@这不是阿燊"/>
          <p:cNvGrpSpPr/>
          <p:nvPr/>
        </p:nvGrpSpPr>
        <p:grpSpPr>
          <a:xfrm>
            <a:off x="8016660" y="2419552"/>
            <a:ext cx="3126740" cy="669277"/>
            <a:chOff x="6874195" y="1207149"/>
            <a:chExt cx="3126740" cy="669277"/>
          </a:xfrm>
        </p:grpSpPr>
        <p:sp>
          <p:nvSpPr>
            <p:cNvPr id="38" name="@这不是阿燊"/>
            <p:cNvSpPr/>
            <p:nvPr/>
          </p:nvSpPr>
          <p:spPr bwMode="auto">
            <a:xfrm>
              <a:off x="7721920" y="1207149"/>
              <a:ext cx="2279015" cy="664210"/>
            </a:xfrm>
            <a:prstGeom prst="rect">
              <a:avLst/>
            </a:prstGeom>
            <a:noFill/>
            <a:ln w="3175">
              <a:noFill/>
            </a:ln>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r>
                <a:rPr lang="zh-CN" altLang="en-US" sz="28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选题意义</a:t>
              </a:r>
              <a:endParaRPr lang="zh-CN" altLang="en-US" sz="28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pPr algn="dist"/>
              <a:r>
                <a:rPr lang="zh-CN" altLang="en-US" sz="28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项目亮点</a:t>
              </a:r>
              <a:endParaRPr lang="zh-CN" altLang="en-US" sz="28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39" name="@这不是阿燊"/>
            <p:cNvSpPr/>
            <p:nvPr/>
          </p:nvSpPr>
          <p:spPr>
            <a:xfrm>
              <a:off x="6874195" y="1212262"/>
              <a:ext cx="793430" cy="664164"/>
            </a:xfrm>
            <a:prstGeom prst="rect">
              <a:avLst/>
            </a:prstGeom>
          </p:spPr>
          <p:txBody>
            <a:bodyPr wrap="square" lIns="91440" tIns="45720" rIns="91440" bIns="45720" anchor="ctr" anchorCtr="0">
              <a:normAutofit fontScale="92500"/>
            </a:bodyPr>
            <a:lstStyle/>
            <a:p>
              <a:pPr algn="ctr"/>
              <a:r>
                <a:rPr lang="en-US" altLang="zh-CN" sz="3600" b="1"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03.</a:t>
              </a:r>
              <a:endParaRPr lang="zh-CN" altLang="en-US" sz="3600" b="1"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grpSp>
      <p:grpSp>
        <p:nvGrpSpPr>
          <p:cNvPr id="40" name="@这不是阿燊"/>
          <p:cNvGrpSpPr/>
          <p:nvPr/>
        </p:nvGrpSpPr>
        <p:grpSpPr>
          <a:xfrm>
            <a:off x="8016660" y="3449417"/>
            <a:ext cx="2940514" cy="664164"/>
            <a:chOff x="6874195" y="1212262"/>
            <a:chExt cx="2940514" cy="664164"/>
          </a:xfrm>
        </p:grpSpPr>
        <p:sp>
          <p:nvSpPr>
            <p:cNvPr id="41" name="@这不是阿燊"/>
            <p:cNvSpPr/>
            <p:nvPr/>
          </p:nvSpPr>
          <p:spPr bwMode="auto">
            <a:xfrm>
              <a:off x="7667625" y="1212262"/>
              <a:ext cx="2147084" cy="664164"/>
            </a:xfrm>
            <a:prstGeom prst="rect">
              <a:avLst/>
            </a:prstGeom>
            <a:noFill/>
            <a:ln w="3175">
              <a:noFill/>
            </a:ln>
          </p:spPr>
          <p:txBody>
            <a:bodyPr vert="horz" wrap="square" lIns="91440" tIns="45720" rIns="91440" bIns="45720" numCol="1" anchor="ctr"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演示</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42" name="@这不是阿燊"/>
            <p:cNvSpPr/>
            <p:nvPr/>
          </p:nvSpPr>
          <p:spPr>
            <a:xfrm>
              <a:off x="6874195" y="1212262"/>
              <a:ext cx="793430" cy="664164"/>
            </a:xfrm>
            <a:prstGeom prst="rect">
              <a:avLst/>
            </a:prstGeom>
          </p:spPr>
          <p:txBody>
            <a:bodyPr wrap="square" lIns="91440" tIns="45720" rIns="91440" bIns="45720" anchor="ctr" anchorCtr="0">
              <a:normAutofit fontScale="92500"/>
            </a:bodyPr>
            <a:lstStyle/>
            <a:p>
              <a:pPr algn="ctr"/>
              <a:r>
                <a:rPr lang="en-US" altLang="zh-CN" sz="3600" b="1"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04.</a:t>
              </a:r>
              <a:endParaRPr lang="zh-CN" altLang="en-US" sz="3600" b="1"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grpSp>
      <p:pic>
        <p:nvPicPr>
          <p:cNvPr id="55" name="图片 54"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5327" y="4720619"/>
            <a:ext cx="2232219" cy="19028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265" y="1057910"/>
            <a:ext cx="10744835" cy="5512435"/>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优设标题黑" panose="00000500000000000000" pitchFamily="2" charset="-122"/>
              </a:rPr>
              <a:t>函数名	作用</a:t>
            </a:r>
            <a:endParaRPr lang="zh-CN" altLang="en-US">
              <a:cs typeface="优设标题黑" panose="00000500000000000000" pitchFamily="2" charset="-122"/>
            </a:endParaRPr>
          </a:p>
          <a:p>
            <a:pPr algn="ctr"/>
            <a:r>
              <a:rPr lang="zh-CN" altLang="en-US">
                <a:cs typeface="优设标题黑" panose="00000500000000000000" pitchFamily="2" charset="-122"/>
              </a:rPr>
              <a:t>setInHospital(int i,bool InHospital,int ForbidDay)	将玩家状态设置为封禁，并设定天数</a:t>
            </a:r>
            <a:endParaRPr lang="zh-CN" altLang="en-US">
              <a:cs typeface="优设标题黑" panose="00000500000000000000" pitchFamily="2" charset="-122"/>
            </a:endParaRPr>
          </a:p>
          <a:p>
            <a:pPr algn="ctr"/>
            <a:r>
              <a:rPr lang="zh-CN" altLang="en-US">
                <a:cs typeface="优设标题黑" panose="00000500000000000000" pitchFamily="2" charset="-122"/>
              </a:rPr>
              <a:t>reduceForbidDay(int i)	每回合被调用一次，减少玩家封禁天数，若封禁天数清零则将玩家状态设置为正常</a:t>
            </a: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9942" y="5327120"/>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原型模式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5485765" cy="341503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原型模式即用一个已经创建的实例作为原型，通过复制该原型对象来创建一个和原型相同或相似的新对象。在这里，原型实例指定了要创建的对象的种类。用这种方式创建对象非常高效，根本无须知道对象创建的细节。 </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土地有一个各等级房产贴图的源数组Building[]。房子的建造，让土地的租金上升，同时让土地上的图标发生改变。每次需要新建或升级房产时，就通过getAsset()函数从源数组里复制一个添加进数组。无需重新拉取贴图，也无需详细了解房产图像创建的细节。</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6391275"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6838950"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游戏逻辑：地产建造、房屋升级相关实现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12" name="图片 12"/>
          <p:cNvPicPr/>
          <p:nvPr>
            <p:custDataLst>
              <p:tags r:id="rId8"/>
            </p:custDataLst>
          </p:nvPr>
        </p:nvPicPr>
        <p:blipFill>
          <a:blip r:embed="rId9"/>
          <a:stretch>
            <a:fillRect/>
          </a:stretch>
        </p:blipFill>
        <p:spPr>
          <a:xfrm>
            <a:off x="1102360" y="1409700"/>
            <a:ext cx="4679950" cy="2324100"/>
          </a:xfrm>
          <a:prstGeom prst="rect">
            <a:avLst/>
          </a:prstGeom>
        </p:spPr>
      </p:pic>
      <p:sp>
        <p:nvSpPr>
          <p:cNvPr id="3" name="@这不是阿燊"/>
          <p:cNvSpPr txBox="1"/>
          <p:nvPr>
            <p:custDataLst>
              <p:tags r:id="rId10"/>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4" name="@这不是阿燊"/>
          <p:cNvSpPr txBox="1"/>
          <p:nvPr>
            <p:custDataLst>
              <p:tags r:id="rId11"/>
            </p:custDataLst>
          </p:nvPr>
        </p:nvSpPr>
        <p:spPr>
          <a:xfrm>
            <a:off x="703580" y="3733800"/>
            <a:ext cx="566039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对象的克隆通常会涉及到对象的深拷贝或者浅拷贝操作，需要频繁拷贝时存在一定的性能开销。</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原型模式通常需要引入原型对象、原型管理器等额外的类和接口，这可能会导致代码量的增加。</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游戏不需要大量克隆对象，且房产原型仅六个图片元素，空间开销可控</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508" y="1058123"/>
            <a:ext cx="10744809" cy="5012922"/>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优设标题黑" panose="00000500000000000000" pitchFamily="2" charset="-122"/>
              </a:rPr>
              <a:t>函数名	作用</a:t>
            </a:r>
            <a:endParaRPr lang="zh-CN" altLang="en-US">
              <a:cs typeface="优设标题黑" panose="00000500000000000000" pitchFamily="2" charset="-122"/>
            </a:endParaRPr>
          </a:p>
          <a:p>
            <a:pPr algn="ctr"/>
            <a:r>
              <a:rPr lang="zh-CN" altLang="en-US">
                <a:cs typeface="优设标题黑" panose="00000500000000000000" pitchFamily="2" charset="-122"/>
              </a:rPr>
              <a:t>setInHospital(int i,bool InHospital,int ForbidDay)	将玩家状态设置为封禁，并设定天数</a:t>
            </a:r>
            <a:endParaRPr lang="zh-CN" altLang="en-US">
              <a:cs typeface="优设标题黑" panose="00000500000000000000" pitchFamily="2" charset="-122"/>
            </a:endParaRPr>
          </a:p>
          <a:p>
            <a:pPr algn="ctr"/>
            <a:r>
              <a:rPr lang="zh-CN" altLang="en-US">
                <a:cs typeface="优设标题黑" panose="00000500000000000000" pitchFamily="2" charset="-122"/>
              </a:rPr>
              <a:t>reduceForbidDay(int i)	每回合被调用一次，减少玩家封禁天数，若封禁天数清零则将玩家状态设置为正常</a:t>
            </a: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9942" y="5327120"/>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访问者模式</a:t>
            </a:r>
            <a:endParaRPr lang="zh-CN" altLang="en-US" sz="3200" dirty="0">
              <a:cs typeface="优设标题黑" panose="00000500000000000000" pitchFamily="2" charset="-122"/>
              <a:sym typeface="+mn-lt"/>
            </a:endParaRPr>
          </a:p>
        </p:txBody>
      </p:sp>
      <p:sp>
        <p:nvSpPr>
          <p:cNvPr id="63" name="@这不是阿燊"/>
          <p:cNvSpPr txBox="1"/>
          <p:nvPr/>
        </p:nvSpPr>
        <p:spPr>
          <a:xfrm>
            <a:off x="6192520" y="1724025"/>
            <a:ext cx="4772025" cy="82994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当玩家访问不同地图块时，不同玩家（访问者）到达同一地图块（访问元素）将触发不同事件。</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6391275"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6838950"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游戏逻辑：player访问相关实现 </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13" name="图片 13"/>
          <p:cNvPicPr/>
          <p:nvPr>
            <p:custDataLst>
              <p:tags r:id="rId8"/>
            </p:custDataLst>
          </p:nvPr>
        </p:nvPicPr>
        <p:blipFill>
          <a:blip r:embed="rId9"/>
          <a:stretch>
            <a:fillRect/>
          </a:stretch>
        </p:blipFill>
        <p:spPr>
          <a:xfrm>
            <a:off x="41275" y="1057910"/>
            <a:ext cx="2662555" cy="2917190"/>
          </a:xfrm>
          <a:prstGeom prst="rect">
            <a:avLst/>
          </a:prstGeom>
        </p:spPr>
      </p:pic>
      <p:pic>
        <p:nvPicPr>
          <p:cNvPr id="3" name="图片 2"/>
          <p:cNvPicPr>
            <a:picLocks noChangeAspect="1"/>
          </p:cNvPicPr>
          <p:nvPr>
            <p:custDataLst>
              <p:tags r:id="rId10"/>
            </p:custDataLst>
          </p:nvPr>
        </p:nvPicPr>
        <p:blipFill>
          <a:blip r:embed="rId11"/>
          <a:stretch>
            <a:fillRect/>
          </a:stretch>
        </p:blipFill>
        <p:spPr>
          <a:xfrm>
            <a:off x="6256020" y="4475480"/>
            <a:ext cx="4338955" cy="2297430"/>
          </a:xfrm>
          <a:prstGeom prst="rect">
            <a:avLst/>
          </a:prstGeom>
        </p:spPr>
      </p:pic>
      <p:sp>
        <p:nvSpPr>
          <p:cNvPr id="4" name="@这不是阿燊"/>
          <p:cNvSpPr txBox="1"/>
          <p:nvPr>
            <p:custDataLst>
              <p:tags r:id="rId12"/>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pic>
        <p:nvPicPr>
          <p:cNvPr id="5" name="图片 4"/>
          <p:cNvPicPr>
            <a:picLocks noChangeAspect="1"/>
          </p:cNvPicPr>
          <p:nvPr>
            <p:custDataLst>
              <p:tags r:id="rId13"/>
            </p:custDataLst>
          </p:nvPr>
        </p:nvPicPr>
        <p:blipFill>
          <a:blip r:embed="rId14"/>
          <a:stretch>
            <a:fillRect/>
          </a:stretch>
        </p:blipFill>
        <p:spPr>
          <a:xfrm>
            <a:off x="2804160" y="932815"/>
            <a:ext cx="3288030" cy="2087245"/>
          </a:xfrm>
          <a:prstGeom prst="rect">
            <a:avLst/>
          </a:prstGeom>
        </p:spPr>
      </p:pic>
      <p:pic>
        <p:nvPicPr>
          <p:cNvPr id="6" name="图片 5"/>
          <p:cNvPicPr>
            <a:picLocks noChangeAspect="1"/>
          </p:cNvPicPr>
          <p:nvPr>
            <p:custDataLst>
              <p:tags r:id="rId15"/>
            </p:custDataLst>
          </p:nvPr>
        </p:nvPicPr>
        <p:blipFill>
          <a:blip r:embed="rId16"/>
          <a:stretch>
            <a:fillRect/>
          </a:stretch>
        </p:blipFill>
        <p:spPr>
          <a:xfrm>
            <a:off x="2867660" y="3116580"/>
            <a:ext cx="3224530" cy="3362325"/>
          </a:xfrm>
          <a:prstGeom prst="rect">
            <a:avLst/>
          </a:prstGeom>
        </p:spPr>
      </p:pic>
      <p:sp>
        <p:nvSpPr>
          <p:cNvPr id="7" name="@这不是阿燊"/>
          <p:cNvSpPr txBox="1"/>
          <p:nvPr>
            <p:custDataLst>
              <p:tags r:id="rId17"/>
            </p:custDataLst>
          </p:nvPr>
        </p:nvSpPr>
        <p:spPr>
          <a:xfrm>
            <a:off x="6192520" y="2470785"/>
            <a:ext cx="5110480" cy="200469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访问者模式需要定义访问者接口、具体访问者类、具体元素类等，增加一些额外的代码量和空间开销。</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访问元素TileComponent需要接受访问者的访问并做出逻辑判断，存在额外的性能开销。</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41275" y="1057910"/>
            <a:ext cx="12063095" cy="5469255"/>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优设标题黑" panose="00000500000000000000" pitchFamily="2" charset="-122"/>
              </a:rPr>
              <a:t>函数名	作用</a:t>
            </a:r>
            <a:endParaRPr lang="zh-CN" altLang="en-US">
              <a:cs typeface="优设标题黑" panose="00000500000000000000" pitchFamily="2" charset="-122"/>
            </a:endParaRPr>
          </a:p>
          <a:p>
            <a:pPr algn="ctr"/>
            <a:r>
              <a:rPr lang="zh-CN" altLang="en-US">
                <a:cs typeface="优设标题黑" panose="00000500000000000000" pitchFamily="2" charset="-122"/>
              </a:rPr>
              <a:t>setInHospital(int i,bool InHospital,int ForbidDay)	将玩家状态设置为封禁，并设定天数</a:t>
            </a:r>
            <a:endParaRPr lang="zh-CN" altLang="en-US">
              <a:cs typeface="优设标题黑" panose="00000500000000000000" pitchFamily="2" charset="-122"/>
            </a:endParaRPr>
          </a:p>
          <a:p>
            <a:pPr algn="ctr"/>
            <a:r>
              <a:rPr lang="zh-CN" altLang="en-US">
                <a:cs typeface="优设标题黑" panose="00000500000000000000" pitchFamily="2" charset="-122"/>
              </a:rPr>
              <a:t>reduceForbidDay(int i)	每回合被调用一次，减少玩家封禁天数，若封禁天数清零则将玩家状态设置为正常</a:t>
            </a:r>
            <a:endParaRPr lang="zh-CN" altLang="en-US">
              <a:cs typeface="优设标题黑" panose="00000500000000000000" pitchFamily="2" charset="-122"/>
            </a:endParaRPr>
          </a:p>
        </p:txBody>
      </p:sp>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装饰器模式</a:t>
            </a:r>
            <a:endParaRPr lang="zh-CN" altLang="en-US" sz="3200" dirty="0">
              <a:cs typeface="优设标题黑" panose="00000500000000000000" pitchFamily="2" charset="-122"/>
              <a:sym typeface="+mn-lt"/>
            </a:endParaRPr>
          </a:p>
        </p:txBody>
      </p:sp>
      <p:sp>
        <p:nvSpPr>
          <p:cNvPr id="63" name="@这不是阿燊"/>
          <p:cNvSpPr txBox="1"/>
          <p:nvPr/>
        </p:nvSpPr>
        <p:spPr>
          <a:xfrm>
            <a:off x="5634355" y="1696720"/>
            <a:ext cx="5485765" cy="341503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游戏为玩家提供了幸运卡牌，允许在骰子的投掷策略中扩展指定点数的功能。</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首先设计一个抽象装饰器类（DiceDecorator），其实现了投掷策略（DiceStrategy）的接口；</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再设计一个具体装饰器类（LuckyDiceDecorator），继承自DiceDecorator。</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通过setLuckyNumber函数完成幸运点数指定的附加功能，同样实现了getDicePoint()和setStatus函数，处理了幸运点数为空回退到策略对象行为的情况。</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5"/>
            </p:custDataLst>
          </p:nvPr>
        </p:nvSpPr>
        <p:spPr>
          <a:xfrm>
            <a:off x="2865120" y="135890"/>
            <a:ext cx="6391275"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6"/>
            </p:custDataLst>
          </p:nvPr>
        </p:nvSpPr>
        <p:spPr>
          <a:xfrm>
            <a:off x="3077845" y="158115"/>
            <a:ext cx="6838950"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游戏逻辑：幸运卡牌相关实现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14" name="图片 14"/>
          <p:cNvPicPr/>
          <p:nvPr>
            <p:custDataLst>
              <p:tags r:id="rId7"/>
            </p:custDataLst>
          </p:nvPr>
        </p:nvPicPr>
        <p:blipFill>
          <a:blip r:embed="rId8"/>
          <a:stretch>
            <a:fillRect/>
          </a:stretch>
        </p:blipFill>
        <p:spPr>
          <a:xfrm>
            <a:off x="1382078" y="889953"/>
            <a:ext cx="3838575" cy="2861945"/>
          </a:xfrm>
          <a:prstGeom prst="rect">
            <a:avLst/>
          </a:prstGeom>
        </p:spPr>
      </p:pic>
      <p:sp>
        <p:nvSpPr>
          <p:cNvPr id="3" name="@这不是阿燊"/>
          <p:cNvSpPr txBox="1"/>
          <p:nvPr>
            <p:custDataLst>
              <p:tags r:id="rId9"/>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pic>
        <p:nvPicPr>
          <p:cNvPr id="4" name="图片 3"/>
          <p:cNvPicPr>
            <a:picLocks noChangeAspect="1"/>
          </p:cNvPicPr>
          <p:nvPr>
            <p:custDataLst>
              <p:tags r:id="rId10"/>
            </p:custDataLst>
          </p:nvPr>
        </p:nvPicPr>
        <p:blipFill>
          <a:blip r:embed="rId11"/>
          <a:stretch>
            <a:fillRect/>
          </a:stretch>
        </p:blipFill>
        <p:spPr>
          <a:xfrm>
            <a:off x="1465580" y="3815715"/>
            <a:ext cx="3439160" cy="2773680"/>
          </a:xfrm>
          <a:prstGeom prst="rect">
            <a:avLst/>
          </a:prstGeom>
        </p:spPr>
      </p:pic>
      <p:sp>
        <p:nvSpPr>
          <p:cNvPr id="7" name="@这不是阿燊"/>
          <p:cNvSpPr txBox="1"/>
          <p:nvPr>
            <p:custDataLst>
              <p:tags r:id="rId12"/>
            </p:custDataLst>
          </p:nvPr>
        </p:nvSpPr>
        <p:spPr>
          <a:xfrm>
            <a:off x="5080000" y="5040630"/>
            <a:ext cx="7025005" cy="139128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需要定义抽象装饰器类和具体装饰器类Lr、被装饰对象接口等额外的类和接口，增加了一些额外的复杂度和代码量。</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每个装饰器都需要包装被装饰对象，存在额外的性能开销。</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265" y="1057910"/>
            <a:ext cx="10744835" cy="5469255"/>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优设标题黑" panose="00000500000000000000" pitchFamily="2" charset="-122"/>
              </a:rPr>
              <a:t>函数名	作用</a:t>
            </a:r>
            <a:endParaRPr lang="zh-CN" altLang="en-US">
              <a:cs typeface="优设标题黑" panose="00000500000000000000" pitchFamily="2" charset="-122"/>
            </a:endParaRPr>
          </a:p>
          <a:p>
            <a:pPr algn="ctr"/>
            <a:r>
              <a:rPr lang="zh-CN" altLang="en-US">
                <a:cs typeface="优设标题黑" panose="00000500000000000000" pitchFamily="2" charset="-122"/>
              </a:rPr>
              <a:t>setInHospital(int i,bool InHospital,int ForbidDay)	将玩家状态设置为封禁，并设定天数</a:t>
            </a:r>
            <a:endParaRPr lang="zh-CN" altLang="en-US">
              <a:cs typeface="优设标题黑" panose="00000500000000000000" pitchFamily="2" charset="-122"/>
            </a:endParaRPr>
          </a:p>
          <a:p>
            <a:pPr algn="ctr"/>
            <a:r>
              <a:rPr lang="zh-CN" altLang="en-US">
                <a:cs typeface="优设标题黑" panose="00000500000000000000" pitchFamily="2" charset="-122"/>
              </a:rPr>
              <a:t>reduceForbidDay(int i)	每回合被调用一次，减少玩家封禁天数，若封禁天数清零则将玩家状态设置为正常</a:t>
            </a:r>
            <a:endParaRPr lang="zh-CN" altLang="en-US">
              <a:cs typeface="优设标题黑" panose="00000500000000000000" pitchFamily="2" charset="-122"/>
            </a:endParaRPr>
          </a:p>
        </p:txBody>
      </p:sp>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策略模式</a:t>
            </a:r>
            <a:endParaRPr lang="zh-CN" altLang="en-US" sz="3200" dirty="0">
              <a:cs typeface="优设标题黑" panose="00000500000000000000" pitchFamily="2" charset="-122"/>
              <a:sym typeface="+mn-lt"/>
            </a:endParaRPr>
          </a:p>
        </p:txBody>
      </p:sp>
      <p:sp>
        <p:nvSpPr>
          <p:cNvPr id="63" name="@这不是阿燊"/>
          <p:cNvSpPr txBox="1"/>
          <p:nvPr/>
        </p:nvSpPr>
        <p:spPr>
          <a:xfrm>
            <a:off x="5634355" y="1696720"/>
            <a:ext cx="5485765" cy="19380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我们为玩家提供了多种骰子投掷方式，如使用汽车卡牌时可选择同时投1颗、2颗、3颗骰子，分别对应oneDiceStrategy,TwoDiceStrategy,ThreeDiceStrategy策略，继承自component的playerCardComponent将根据玩家卡牌数量及游戏操作，选择不同的策略为玩家提供投掷功能。</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5"/>
            </p:custDataLst>
          </p:nvPr>
        </p:nvSpPr>
        <p:spPr>
          <a:xfrm>
            <a:off x="2865120" y="135890"/>
            <a:ext cx="6391275"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6"/>
            </p:custDataLst>
          </p:nvPr>
        </p:nvSpPr>
        <p:spPr>
          <a:xfrm>
            <a:off x="3077845" y="158115"/>
            <a:ext cx="6838950"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游戏逻辑：多枚骰子投掷策略相关实现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15" name="图片 15"/>
          <p:cNvPicPr/>
          <p:nvPr>
            <p:custDataLst>
              <p:tags r:id="rId7"/>
            </p:custDataLst>
          </p:nvPr>
        </p:nvPicPr>
        <p:blipFill>
          <a:blip r:embed="rId8"/>
          <a:stretch>
            <a:fillRect/>
          </a:stretch>
        </p:blipFill>
        <p:spPr>
          <a:xfrm>
            <a:off x="889000" y="782955"/>
            <a:ext cx="4745355" cy="3045460"/>
          </a:xfrm>
          <a:prstGeom prst="rect">
            <a:avLst/>
          </a:prstGeom>
        </p:spPr>
      </p:pic>
      <p:sp>
        <p:nvSpPr>
          <p:cNvPr id="3" name="@这不是阿燊"/>
          <p:cNvSpPr txBox="1"/>
          <p:nvPr>
            <p:custDataLst>
              <p:tags r:id="rId9"/>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pic>
        <p:nvPicPr>
          <p:cNvPr id="4" name="图片 3"/>
          <p:cNvPicPr>
            <a:picLocks noChangeAspect="1"/>
          </p:cNvPicPr>
          <p:nvPr>
            <p:custDataLst>
              <p:tags r:id="rId10"/>
            </p:custDataLst>
          </p:nvPr>
        </p:nvPicPr>
        <p:blipFill>
          <a:blip r:embed="rId11"/>
          <a:stretch>
            <a:fillRect/>
          </a:stretch>
        </p:blipFill>
        <p:spPr>
          <a:xfrm>
            <a:off x="596265" y="3950335"/>
            <a:ext cx="4977130" cy="2074545"/>
          </a:xfrm>
          <a:prstGeom prst="rect">
            <a:avLst/>
          </a:prstGeom>
        </p:spPr>
      </p:pic>
      <p:sp>
        <p:nvSpPr>
          <p:cNvPr id="7" name="@这不是阿燊"/>
          <p:cNvSpPr txBox="1"/>
          <p:nvPr>
            <p:custDataLst>
              <p:tags r:id="rId12"/>
            </p:custDataLst>
          </p:nvPr>
        </p:nvSpPr>
        <p:spPr>
          <a:xfrm>
            <a:off x="5573395" y="3634740"/>
            <a:ext cx="5546725" cy="139128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引入策略模式可能需要定义策略接口和具体策略类等环境类等额外的类和接口，增加一些额外的复杂度和代码量。</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每个具体策略类都需要封装一个算法，会带来一些额外的性能开销。</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需要维护策略管理器、具体策略等额外的对象，这可能会带来一定的空间开销。</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265" y="1057910"/>
            <a:ext cx="10744835" cy="5469255"/>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优设标题黑" panose="00000500000000000000" pitchFamily="2" charset="-122"/>
              </a:rPr>
              <a:t>函数名	作用</a:t>
            </a:r>
            <a:endParaRPr lang="zh-CN" altLang="en-US">
              <a:cs typeface="优设标题黑" panose="00000500000000000000" pitchFamily="2" charset="-122"/>
            </a:endParaRPr>
          </a:p>
          <a:p>
            <a:pPr algn="ctr"/>
            <a:r>
              <a:rPr lang="zh-CN" altLang="en-US">
                <a:cs typeface="优设标题黑" panose="00000500000000000000" pitchFamily="2" charset="-122"/>
              </a:rPr>
              <a:t>setInHospital(int i,bool InHospital,int ForbidDay)	将玩家状态设置为封禁，并设定天数</a:t>
            </a:r>
            <a:endParaRPr lang="zh-CN" altLang="en-US">
              <a:cs typeface="优设标题黑" panose="00000500000000000000" pitchFamily="2" charset="-122"/>
            </a:endParaRPr>
          </a:p>
          <a:p>
            <a:pPr algn="ctr"/>
            <a:r>
              <a:rPr lang="zh-CN" altLang="en-US">
                <a:cs typeface="优设标题黑" panose="00000500000000000000" pitchFamily="2" charset="-122"/>
              </a:rPr>
              <a:t>reduceForbidDay(int i)	每回合被调用一次，减少玩家封禁天数，若封禁天数清零则将玩家状态设置为正常</a:t>
            </a:r>
            <a:endParaRPr lang="zh-CN" altLang="en-US">
              <a:cs typeface="优设标题黑" panose="00000500000000000000" pitchFamily="2" charset="-122"/>
            </a:endParaRPr>
          </a:p>
        </p:txBody>
      </p:sp>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	代理模式</a:t>
            </a:r>
            <a:endParaRPr lang="zh-CN" altLang="en-US" sz="3200" dirty="0">
              <a:cs typeface="优设标题黑" panose="00000500000000000000" pitchFamily="2" charset="-122"/>
              <a:sym typeface="+mn-lt"/>
            </a:endParaRPr>
          </a:p>
        </p:txBody>
      </p:sp>
      <p:sp>
        <p:nvSpPr>
          <p:cNvPr id="63" name="@这不是阿燊"/>
          <p:cNvSpPr txBox="1"/>
          <p:nvPr/>
        </p:nvSpPr>
        <p:spPr>
          <a:xfrm>
            <a:off x="5634355" y="1696720"/>
            <a:ext cx="5485765" cy="19380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在实现播放音乐的功能时，代理模式能有效地管理和扩展音乐播放器的功能。</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客户端（在这里是Playground类型的游戏界面类）通过代理与音乐播放器交互，享受到代理添加的额外功能，同时保持对客户端透明。</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5"/>
            </p:custDataLst>
          </p:nvPr>
        </p:nvSpPr>
        <p:spPr>
          <a:xfrm>
            <a:off x="2865120" y="135890"/>
            <a:ext cx="6391275"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6"/>
            </p:custDataLst>
          </p:nvPr>
        </p:nvSpPr>
        <p:spPr>
          <a:xfrm>
            <a:off x="3077845" y="158115"/>
            <a:ext cx="6838950"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游戏逻辑：音乐播放</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sp>
        <p:nvSpPr>
          <p:cNvPr id="3" name="@这不是阿燊"/>
          <p:cNvSpPr txBox="1"/>
          <p:nvPr>
            <p:custDataLst>
              <p:tags r:id="rId7"/>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pic>
        <p:nvPicPr>
          <p:cNvPr id="4" name="图片 1"/>
          <p:cNvPicPr/>
          <p:nvPr>
            <p:custDataLst>
              <p:tags r:id="rId8"/>
            </p:custDataLst>
          </p:nvPr>
        </p:nvPicPr>
        <p:blipFill>
          <a:blip r:embed="rId9"/>
          <a:stretch>
            <a:fillRect/>
          </a:stretch>
        </p:blipFill>
        <p:spPr>
          <a:xfrm>
            <a:off x="1068705" y="1367790"/>
            <a:ext cx="2468880" cy="1925320"/>
          </a:xfrm>
          <a:prstGeom prst="rect">
            <a:avLst/>
          </a:prstGeom>
        </p:spPr>
      </p:pic>
      <p:pic>
        <p:nvPicPr>
          <p:cNvPr id="6" name="图片 5"/>
          <p:cNvPicPr>
            <a:picLocks noChangeAspect="1"/>
          </p:cNvPicPr>
          <p:nvPr>
            <p:custDataLst>
              <p:tags r:id="rId10"/>
            </p:custDataLst>
          </p:nvPr>
        </p:nvPicPr>
        <p:blipFill>
          <a:blip r:embed="rId11"/>
          <a:stretch>
            <a:fillRect/>
          </a:stretch>
        </p:blipFill>
        <p:spPr>
          <a:xfrm>
            <a:off x="2308225" y="3503930"/>
            <a:ext cx="2578735" cy="2933065"/>
          </a:xfrm>
          <a:prstGeom prst="rect">
            <a:avLst/>
          </a:prstGeom>
        </p:spPr>
      </p:pic>
      <p:sp>
        <p:nvSpPr>
          <p:cNvPr id="7" name="@这不是阿燊"/>
          <p:cNvSpPr txBox="1"/>
          <p:nvPr>
            <p:custDataLst>
              <p:tags r:id="rId12"/>
            </p:custDataLst>
          </p:nvPr>
        </p:nvSpPr>
        <p:spPr>
          <a:xfrm>
            <a:off x="5573395" y="3634740"/>
            <a:ext cx="5546725" cy="1391285"/>
          </a:xfrm>
          <a:prstGeom prst="rect">
            <a:avLst/>
          </a:prstGeom>
          <a:noFill/>
        </p:spPr>
        <p:txBody>
          <a:bodyPr wrap="square" rtlCol="0">
            <a:no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性能开销： 代理模式引入了一个额外的层（代理层），这意味着每次访问实际对象之前都会有一次额外的方法调用。</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代码维护： 代理模式需要额外的类和接口，这可能会导致代码库的膨胀，增加了代码维护的工作量。</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8873937" y="3994863"/>
            <a:ext cx="3318063" cy="2863138"/>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9" name="@这不是阿燊"/>
          <p:cNvSpPr txBox="1"/>
          <p:nvPr/>
        </p:nvSpPr>
        <p:spPr>
          <a:xfrm>
            <a:off x="695325" y="2358390"/>
            <a:ext cx="5020310" cy="1689735"/>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pPr algn="dist"/>
            <a:r>
              <a:rPr lang="zh-CN" altLang="en-US" sz="5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选题意义</a:t>
            </a:r>
            <a:endParaRPr lang="zh-CN" altLang="en-US" sz="5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pPr algn="dist"/>
            <a:r>
              <a:rPr lang="zh-CN" altLang="en-US" sz="5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项目亮点</a:t>
            </a:r>
            <a:endParaRPr lang="zh-CN" altLang="en-US" sz="5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pPr algn="dist"/>
            <a:endParaRPr lang="zh-CN" altLang="en-US" sz="5400" b="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9" name="@这不是阿燊"/>
          <p:cNvSpPr txBox="1"/>
          <p:nvPr/>
        </p:nvSpPr>
        <p:spPr>
          <a:xfrm>
            <a:off x="716203" y="1756268"/>
            <a:ext cx="5508625" cy="521970"/>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2800" b="0" dirty="0">
                <a:solidFill>
                  <a:schemeClr val="bg1"/>
                </a:solidFill>
                <a:latin typeface="Montserrat Black" panose="00000A00000000000000" pitchFamily="2" charset="0"/>
                <a:ea typeface="优设标题黑" panose="00000500000000000000" pitchFamily="2" charset="-122"/>
                <a:cs typeface="+mn-ea"/>
                <a:sym typeface="+mn-lt"/>
              </a:rPr>
              <a:t>PART03</a:t>
            </a:r>
            <a:endParaRPr lang="zh-CN" altLang="en-US" sz="2800" b="0" dirty="0">
              <a:solidFill>
                <a:schemeClr val="bg1"/>
              </a:solidFill>
              <a:latin typeface="Montserrat Black" panose="00000A00000000000000" pitchFamily="2" charset="0"/>
              <a:ea typeface="优设标题黑" panose="00000500000000000000" pitchFamily="2" charset="-122"/>
              <a:cs typeface="+mn-ea"/>
              <a:sym typeface="+mn-lt"/>
            </a:endParaRPr>
          </a:p>
        </p:txBody>
      </p:sp>
      <p:pic>
        <p:nvPicPr>
          <p:cNvPr id="3" name="图片 2" descr="图片包含 男人, 电脑, 前, 站&#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8444" y="977651"/>
            <a:ext cx="5508625" cy="49026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632703" y="1058123"/>
            <a:ext cx="10744809" cy="5012922"/>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1162" y="5071850"/>
            <a:ext cx="1832002" cy="1561724"/>
          </a:xfrm>
          <a:prstGeom prst="rect">
            <a:avLst/>
          </a:prstGeom>
        </p:spPr>
      </p:pic>
      <p:sp>
        <p:nvSpPr>
          <p:cNvPr id="62" name="@这不是阿燊"/>
          <p:cNvSpPr txBox="1"/>
          <p:nvPr/>
        </p:nvSpPr>
        <p:spPr>
          <a:xfrm>
            <a:off x="965835" y="1057910"/>
            <a:ext cx="9784080" cy="232473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一个真正有意义与逻辑的系统</a:t>
            </a:r>
            <a:endParaRPr lang="zh-CN" altLang="en-US" sz="3200" dirty="0">
              <a:cs typeface="优设标题黑" panose="00000500000000000000" pitchFamily="2" charset="-122"/>
              <a:sym typeface="+mn-lt"/>
            </a:endParaRPr>
          </a:p>
          <a:p>
            <a:pPr algn="l"/>
            <a:endParaRPr lang="zh-CN" altLang="en-US" sz="3200" dirty="0">
              <a:cs typeface="优设标题黑" panose="00000500000000000000" pitchFamily="2" charset="-122"/>
              <a:sym typeface="+mn-lt"/>
            </a:endParaRPr>
          </a:p>
          <a:p>
            <a:pPr indent="0" algn="l">
              <a:buFont typeface="Arial" panose="020B0604020202020204" pitchFamily="34" charset="0"/>
              <a:buNone/>
            </a:pPr>
            <a:endParaRPr lang="zh-CN" altLang="en-US" sz="3200" dirty="0">
              <a:cs typeface="优设标题黑" panose="00000500000000000000" pitchFamily="2" charset="-122"/>
              <a:sym typeface="+mn-lt"/>
            </a:endParaRPr>
          </a:p>
        </p:txBody>
      </p:sp>
      <p:sp>
        <p:nvSpPr>
          <p:cNvPr id="9" name="@这不是阿燊"/>
          <p:cNvSpPr txBox="1"/>
          <p:nvPr>
            <p:custDataLst>
              <p:tags r:id="rId6"/>
            </p:custDataLst>
          </p:nvPr>
        </p:nvSpPr>
        <p:spPr>
          <a:xfrm>
            <a:off x="41275" y="135890"/>
            <a:ext cx="7038975"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pPr algn="l"/>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03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选题意义</a:t>
            </a:r>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项目亮点</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3" name="@这不是阿燊"/>
          <p:cNvSpPr txBox="1"/>
          <p:nvPr>
            <p:custDataLst>
              <p:tags r:id="rId7"/>
            </p:custDataLst>
          </p:nvPr>
        </p:nvSpPr>
        <p:spPr>
          <a:xfrm>
            <a:off x="740410" y="2644140"/>
            <a:ext cx="3437890" cy="361759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marL="342900" indent="-342900" algn="l">
              <a:buFont typeface="Arial" panose="020B0604020202020204" pitchFamily="34" charset="0"/>
              <a:buChar char="•"/>
            </a:pPr>
            <a:r>
              <a:rPr lang="zh-CN" altLang="en-US" sz="2000" dirty="0">
                <a:cs typeface="优设标题黑" panose="00000500000000000000" pitchFamily="2" charset="-122"/>
                <a:sym typeface="+mn-lt"/>
              </a:rPr>
              <a:t>提升代码可复用性</a:t>
            </a:r>
            <a:endParaRPr lang="zh-CN" altLang="en-US" sz="2000" dirty="0">
              <a:cs typeface="优设标题黑" panose="00000500000000000000" pitchFamily="2" charset="-122"/>
              <a:sym typeface="+mn-lt"/>
            </a:endParaRPr>
          </a:p>
          <a:p>
            <a:pPr marL="342900" indent="-342900" algn="l">
              <a:buFont typeface="Arial" panose="020B0604020202020204" pitchFamily="34" charset="0"/>
              <a:buChar char="•"/>
            </a:pPr>
            <a:r>
              <a:rPr lang="zh-CN" altLang="en-US" sz="2000" dirty="0">
                <a:cs typeface="优设标题黑" panose="00000500000000000000" pitchFamily="2" charset="-122"/>
                <a:sym typeface="+mn-lt"/>
              </a:rPr>
              <a:t>增强系统的可维护性和灵活性</a:t>
            </a:r>
            <a:endParaRPr lang="zh-CN" altLang="en-US" sz="2000" dirty="0">
              <a:cs typeface="优设标题黑" panose="00000500000000000000" pitchFamily="2" charset="-122"/>
              <a:sym typeface="+mn-lt"/>
            </a:endParaRPr>
          </a:p>
          <a:p>
            <a:pPr marL="342900" indent="-342900" algn="l">
              <a:buFont typeface="Arial" panose="020B0604020202020204" pitchFamily="34" charset="0"/>
              <a:buChar char="•"/>
            </a:pPr>
            <a:r>
              <a:rPr lang="zh-CN" altLang="en-US" sz="2000" dirty="0">
                <a:cs typeface="优设标题黑" panose="00000500000000000000" pitchFamily="2" charset="-122"/>
                <a:sym typeface="+mn-lt"/>
              </a:rPr>
              <a:t>促进清晰、高效的沟通</a:t>
            </a:r>
            <a:endParaRPr lang="zh-CN" altLang="en-US" sz="2000" dirty="0">
              <a:cs typeface="优设标题黑" panose="00000500000000000000" pitchFamily="2" charset="-122"/>
              <a:sym typeface="+mn-lt"/>
            </a:endParaRPr>
          </a:p>
          <a:p>
            <a:pPr marL="342900" indent="-342900" algn="l">
              <a:buFont typeface="Arial" panose="020B0604020202020204" pitchFamily="34" charset="0"/>
              <a:buChar char="•"/>
            </a:pPr>
            <a:r>
              <a:rPr lang="zh-CN" altLang="en-US" sz="2000" dirty="0">
                <a:cs typeface="优设标题黑" panose="00000500000000000000" pitchFamily="2" charset="-122"/>
                <a:sym typeface="+mn-lt"/>
              </a:rPr>
              <a:t>解决复杂问题的成熟方法</a:t>
            </a:r>
            <a:endParaRPr lang="zh-CN" altLang="en-US" sz="2000" dirty="0">
              <a:cs typeface="优设标题黑" panose="00000500000000000000" pitchFamily="2" charset="-122"/>
              <a:sym typeface="+mn-lt"/>
            </a:endParaRPr>
          </a:p>
          <a:p>
            <a:pPr marL="342900" indent="-342900" algn="l">
              <a:buFont typeface="Arial" panose="020B0604020202020204" pitchFamily="34" charset="0"/>
              <a:buChar char="•"/>
            </a:pPr>
            <a:r>
              <a:rPr lang="zh-CN" altLang="en-US" sz="2000" dirty="0">
                <a:cs typeface="优设标题黑" panose="00000500000000000000" pitchFamily="2" charset="-122"/>
                <a:sym typeface="+mn-lt"/>
              </a:rPr>
              <a:t>高内聚，低耦合</a:t>
            </a:r>
            <a:endParaRPr lang="zh-CN" altLang="en-US" sz="3200" dirty="0">
              <a:cs typeface="优设标题黑" panose="00000500000000000000" pitchFamily="2" charset="-122"/>
              <a:sym typeface="+mn-lt"/>
            </a:endParaRPr>
          </a:p>
          <a:p>
            <a:pPr algn="l"/>
            <a:endParaRPr lang="zh-CN" altLang="en-US" sz="3200" dirty="0">
              <a:cs typeface="优设标题黑" panose="00000500000000000000" pitchFamily="2" charset="-122"/>
              <a:sym typeface="+mn-lt"/>
            </a:endParaRPr>
          </a:p>
        </p:txBody>
      </p:sp>
      <p:sp>
        <p:nvSpPr>
          <p:cNvPr id="4" name="@这不是阿燊"/>
          <p:cNvSpPr txBox="1"/>
          <p:nvPr>
            <p:custDataLst>
              <p:tags r:id="rId8"/>
            </p:custDataLst>
          </p:nvPr>
        </p:nvSpPr>
        <p:spPr>
          <a:xfrm>
            <a:off x="1104900" y="1796415"/>
            <a:ext cx="2298065"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indent="0" algn="l">
              <a:buFont typeface="Arial" panose="020B0604020202020204" pitchFamily="34" charset="0"/>
              <a:buNone/>
            </a:pPr>
            <a:r>
              <a:rPr lang="zh-CN" altLang="en-US" sz="3200" dirty="0">
                <a:cs typeface="优设标题黑" panose="00000500000000000000" pitchFamily="2" charset="-122"/>
                <a:sym typeface="+mn-lt"/>
              </a:rPr>
              <a:t>系统架构</a:t>
            </a:r>
            <a:endParaRPr lang="zh-CN" altLang="en-US" sz="3200" dirty="0">
              <a:cs typeface="优设标题黑" panose="00000500000000000000" pitchFamily="2" charset="-122"/>
              <a:sym typeface="+mn-lt"/>
            </a:endParaRPr>
          </a:p>
        </p:txBody>
      </p:sp>
      <p:sp>
        <p:nvSpPr>
          <p:cNvPr id="5" name="@这不是阿燊"/>
          <p:cNvSpPr txBox="1"/>
          <p:nvPr>
            <p:custDataLst>
              <p:tags r:id="rId9"/>
            </p:custDataLst>
          </p:nvPr>
        </p:nvSpPr>
        <p:spPr>
          <a:xfrm>
            <a:off x="3971925" y="2644140"/>
            <a:ext cx="3963670" cy="241744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marL="342900" indent="-342900" algn="l">
              <a:buFont typeface="Arial" panose="020B0604020202020204" pitchFamily="34" charset="0"/>
              <a:buChar char="•"/>
            </a:pPr>
            <a:r>
              <a:rPr lang="zh-CN" altLang="en-US" sz="2000" dirty="0">
                <a:cs typeface="优设标题黑" panose="00000500000000000000" pitchFamily="2" charset="-122"/>
                <a:sym typeface="+mn-lt"/>
              </a:rPr>
              <a:t>提供标准化的解决方案</a:t>
            </a:r>
            <a:endParaRPr lang="zh-CN" altLang="en-US" sz="2000" dirty="0">
              <a:cs typeface="优设标题黑" panose="00000500000000000000" pitchFamily="2" charset="-122"/>
              <a:sym typeface="+mn-lt"/>
            </a:endParaRPr>
          </a:p>
          <a:p>
            <a:pPr marL="342900" indent="-342900" algn="l">
              <a:buFont typeface="Arial" panose="020B0604020202020204" pitchFamily="34" charset="0"/>
              <a:buChar char="•"/>
            </a:pPr>
            <a:r>
              <a:rPr lang="zh-CN" altLang="en-US" sz="2000" dirty="0">
                <a:cs typeface="优设标题黑" panose="00000500000000000000" pitchFamily="2" charset="-122"/>
                <a:sym typeface="+mn-lt"/>
              </a:rPr>
              <a:t>增强界面的一致性和用户体验</a:t>
            </a:r>
            <a:endParaRPr lang="zh-CN" altLang="en-US" sz="2000" dirty="0">
              <a:cs typeface="优设标题黑" panose="00000500000000000000" pitchFamily="2" charset="-122"/>
              <a:sym typeface="+mn-lt"/>
            </a:endParaRPr>
          </a:p>
          <a:p>
            <a:pPr marL="342900" indent="-342900" algn="l">
              <a:buFont typeface="Arial" panose="020B0604020202020204" pitchFamily="34" charset="0"/>
              <a:buChar char="•"/>
            </a:pPr>
            <a:r>
              <a:rPr lang="zh-CN" altLang="en-US" sz="2000" dirty="0">
                <a:cs typeface="优设标题黑" panose="00000500000000000000" pitchFamily="2" charset="-122"/>
                <a:sym typeface="+mn-lt"/>
              </a:rPr>
              <a:t>促进设计思想的复用</a:t>
            </a:r>
            <a:endParaRPr lang="zh-CN" altLang="en-US" sz="2000" dirty="0">
              <a:cs typeface="优设标题黑" panose="00000500000000000000" pitchFamily="2" charset="-122"/>
              <a:sym typeface="+mn-lt"/>
            </a:endParaRPr>
          </a:p>
          <a:p>
            <a:pPr marL="342900" indent="-342900" algn="l">
              <a:buFont typeface="Arial" panose="020B0604020202020204" pitchFamily="34" charset="0"/>
              <a:buChar char="•"/>
            </a:pPr>
            <a:r>
              <a:rPr lang="zh-CN" altLang="en-US" sz="2000" dirty="0">
                <a:cs typeface="优设标题黑" panose="00000500000000000000" pitchFamily="2" charset="-122"/>
                <a:sym typeface="+mn-lt"/>
              </a:rPr>
              <a:t>支持更灵活和可扩展的设计创新。</a:t>
            </a:r>
            <a:endParaRPr lang="zh-CN" altLang="en-US" sz="2000" dirty="0">
              <a:cs typeface="优设标题黑" panose="00000500000000000000" pitchFamily="2" charset="-122"/>
              <a:sym typeface="+mn-lt"/>
            </a:endParaRPr>
          </a:p>
        </p:txBody>
      </p:sp>
      <p:sp>
        <p:nvSpPr>
          <p:cNvPr id="6" name="@这不是阿燊"/>
          <p:cNvSpPr txBox="1"/>
          <p:nvPr>
            <p:custDataLst>
              <p:tags r:id="rId10"/>
            </p:custDataLst>
          </p:nvPr>
        </p:nvSpPr>
        <p:spPr>
          <a:xfrm>
            <a:off x="4198620" y="1796415"/>
            <a:ext cx="3937635"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indent="0" algn="l">
              <a:buFont typeface="Arial" panose="020B0604020202020204" pitchFamily="34" charset="0"/>
              <a:buNone/>
            </a:pPr>
            <a:r>
              <a:rPr lang="zh-CN" altLang="en-US" sz="3200" dirty="0">
                <a:cs typeface="优设标题黑" panose="00000500000000000000" pitchFamily="2" charset="-122"/>
                <a:sym typeface="+mn-lt"/>
              </a:rPr>
              <a:t>UI设计与游戏交互</a:t>
            </a:r>
            <a:endParaRPr lang="zh-CN" altLang="en-US" sz="3200" dirty="0">
              <a:cs typeface="优设标题黑" panose="00000500000000000000" pitchFamily="2" charset="-122"/>
              <a:sym typeface="+mn-lt"/>
            </a:endParaRPr>
          </a:p>
        </p:txBody>
      </p:sp>
      <p:sp>
        <p:nvSpPr>
          <p:cNvPr id="7" name="@这不是阿燊"/>
          <p:cNvSpPr txBox="1"/>
          <p:nvPr>
            <p:custDataLst>
              <p:tags r:id="rId11"/>
            </p:custDataLst>
          </p:nvPr>
        </p:nvSpPr>
        <p:spPr>
          <a:xfrm>
            <a:off x="7703820" y="2644140"/>
            <a:ext cx="3963670" cy="2879090"/>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marL="342900" indent="-342900" algn="l">
              <a:buFont typeface="Arial" panose="020B0604020202020204" pitchFamily="34" charset="0"/>
              <a:buChar char="•"/>
            </a:pPr>
            <a:r>
              <a:rPr lang="zh-CN" altLang="en-US" sz="2000" dirty="0">
                <a:cs typeface="优设标题黑" panose="00000500000000000000" pitchFamily="2" charset="-122"/>
                <a:sym typeface="+mn-lt"/>
              </a:rPr>
              <a:t>优化代码结构，提升性能</a:t>
            </a:r>
            <a:endParaRPr lang="zh-CN" altLang="en-US" sz="2000" dirty="0">
              <a:cs typeface="优设标题黑" panose="00000500000000000000" pitchFamily="2" charset="-122"/>
              <a:sym typeface="+mn-lt"/>
            </a:endParaRPr>
          </a:p>
          <a:p>
            <a:pPr marL="342900" indent="-342900" algn="l">
              <a:buFont typeface="Arial" panose="020B0604020202020204" pitchFamily="34" charset="0"/>
              <a:buChar char="•"/>
            </a:pPr>
            <a:r>
              <a:rPr lang="zh-CN" altLang="en-US" sz="2000" dirty="0">
                <a:cs typeface="优设标题黑" panose="00000500000000000000" pitchFamily="2" charset="-122"/>
                <a:sym typeface="+mn-lt"/>
              </a:rPr>
              <a:t>增加代码的可读性和可维护性；</a:t>
            </a:r>
            <a:endParaRPr lang="zh-CN" altLang="en-US" sz="2000" dirty="0">
              <a:cs typeface="优设标题黑" panose="00000500000000000000" pitchFamily="2" charset="-122"/>
              <a:sym typeface="+mn-lt"/>
            </a:endParaRPr>
          </a:p>
          <a:p>
            <a:pPr marL="342900" indent="-342900" algn="l">
              <a:buFont typeface="Arial" panose="020B0604020202020204" pitchFamily="34" charset="0"/>
              <a:buChar char="•"/>
            </a:pPr>
            <a:r>
              <a:rPr lang="zh-CN" altLang="en-US" sz="2000" dirty="0">
                <a:cs typeface="优设标题黑" panose="00000500000000000000" pitchFamily="2" charset="-122"/>
                <a:sym typeface="+mn-lt"/>
              </a:rPr>
              <a:t>支持可扩展和可重用的代码设计</a:t>
            </a:r>
            <a:endParaRPr lang="zh-CN" altLang="en-US" sz="2000" dirty="0">
              <a:cs typeface="优设标题黑" panose="00000500000000000000" pitchFamily="2" charset="-122"/>
              <a:sym typeface="+mn-lt"/>
            </a:endParaRPr>
          </a:p>
          <a:p>
            <a:pPr marL="342900" indent="-342900" algn="l">
              <a:buFont typeface="Arial" panose="020B0604020202020204" pitchFamily="34" charset="0"/>
              <a:buChar char="•"/>
            </a:pPr>
            <a:r>
              <a:rPr lang="zh-CN" altLang="en-US" sz="2000" dirty="0">
                <a:cs typeface="优设标题黑" panose="00000500000000000000" pitchFamily="2" charset="-122"/>
                <a:sym typeface="+mn-lt"/>
              </a:rPr>
              <a:t>促进更有效的团队协作和知识共享。</a:t>
            </a:r>
            <a:endParaRPr lang="zh-CN" altLang="en-US" sz="2000" dirty="0">
              <a:cs typeface="优设标题黑" panose="00000500000000000000" pitchFamily="2" charset="-122"/>
              <a:sym typeface="+mn-lt"/>
            </a:endParaRPr>
          </a:p>
        </p:txBody>
      </p:sp>
      <p:sp>
        <p:nvSpPr>
          <p:cNvPr id="10" name="@这不是阿燊"/>
          <p:cNvSpPr txBox="1"/>
          <p:nvPr>
            <p:custDataLst>
              <p:tags r:id="rId12"/>
            </p:custDataLst>
          </p:nvPr>
        </p:nvSpPr>
        <p:spPr>
          <a:xfrm>
            <a:off x="7930515" y="1796415"/>
            <a:ext cx="3937635"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indent="0" algn="l">
              <a:buFont typeface="Arial" panose="020B0604020202020204" pitchFamily="34" charset="0"/>
              <a:buNone/>
            </a:pPr>
            <a:r>
              <a:rPr lang="zh-CN" altLang="en-US" sz="3200" dirty="0">
                <a:cs typeface="优设标题黑" panose="00000500000000000000" pitchFamily="2" charset="-122"/>
                <a:sym typeface="+mn-lt"/>
              </a:rPr>
              <a:t>运行逻辑</a:t>
            </a:r>
            <a:endParaRPr lang="zh-CN" altLang="en-US" sz="3200" dirty="0">
              <a:cs typeface="优设标题黑" panose="00000500000000000000" pitchFamily="2"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8873937" y="3994863"/>
            <a:ext cx="3318063" cy="2863138"/>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9" name="@这不是阿燊"/>
          <p:cNvSpPr txBox="1"/>
          <p:nvPr/>
        </p:nvSpPr>
        <p:spPr>
          <a:xfrm>
            <a:off x="695325" y="2358390"/>
            <a:ext cx="2613660" cy="1689735"/>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pPr algn="dist"/>
            <a:r>
              <a:rPr lang="zh-CN" altLang="en-US" sz="5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演示</a:t>
            </a:r>
            <a:endParaRPr lang="zh-CN" altLang="en-US" sz="5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pPr algn="dist"/>
            <a:endParaRPr lang="zh-CN" altLang="en-US" sz="5400" b="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9" name="@这不是阿燊"/>
          <p:cNvSpPr txBox="1"/>
          <p:nvPr/>
        </p:nvSpPr>
        <p:spPr>
          <a:xfrm>
            <a:off x="716203" y="1756268"/>
            <a:ext cx="5508625" cy="521970"/>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2800" b="0" dirty="0">
                <a:solidFill>
                  <a:schemeClr val="bg1"/>
                </a:solidFill>
                <a:latin typeface="Montserrat Black" panose="00000A00000000000000" pitchFamily="2" charset="0"/>
                <a:ea typeface="优设标题黑" panose="00000500000000000000" pitchFamily="2" charset="-122"/>
                <a:cs typeface="+mn-ea"/>
                <a:sym typeface="+mn-lt"/>
              </a:rPr>
              <a:t>PART04</a:t>
            </a:r>
            <a:endParaRPr lang="zh-CN" altLang="en-US" sz="2800" b="0" dirty="0">
              <a:solidFill>
                <a:schemeClr val="bg1"/>
              </a:solidFill>
              <a:latin typeface="Montserrat Black" panose="00000A00000000000000" pitchFamily="2" charset="0"/>
              <a:ea typeface="优设标题黑" panose="00000500000000000000" pitchFamily="2" charset="-122"/>
              <a:cs typeface="+mn-ea"/>
              <a:sym typeface="+mn-lt"/>
            </a:endParaRPr>
          </a:p>
        </p:txBody>
      </p:sp>
      <p:pic>
        <p:nvPicPr>
          <p:cNvPr id="3" name="图片 2" descr="图片包含 男人, 电脑, 前, 站&#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8444" y="977651"/>
            <a:ext cx="5508625" cy="49026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8873937" y="3994863"/>
            <a:ext cx="3318063" cy="2863138"/>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pic>
        <p:nvPicPr>
          <p:cNvPr id="7" name="图片 6" descr="卡通人物&#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5999" y="642685"/>
            <a:ext cx="5474826" cy="5572629"/>
          </a:xfrm>
          <a:prstGeom prst="rect">
            <a:avLst/>
          </a:prstGeom>
        </p:spPr>
      </p:pic>
      <p:sp>
        <p:nvSpPr>
          <p:cNvPr id="9" name="@这不是阿燊"/>
          <p:cNvSpPr txBox="1"/>
          <p:nvPr/>
        </p:nvSpPr>
        <p:spPr>
          <a:xfrm>
            <a:off x="128905" y="2358390"/>
            <a:ext cx="6761480" cy="922020"/>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zh-CN" altLang="en-US" sz="5400" b="0" dirty="0">
                <a:solidFill>
                  <a:schemeClr val="bg1"/>
                </a:solidFill>
                <a:latin typeface="优设标题黑" panose="00000500000000000000" pitchFamily="2" charset="-122"/>
                <a:ea typeface="优设标题黑" panose="00000500000000000000" pitchFamily="2" charset="-122"/>
                <a:cs typeface="+mn-ea"/>
                <a:sym typeface="+mn-lt"/>
              </a:rPr>
              <a:t>大富翁的设计与实现</a:t>
            </a:r>
            <a:endParaRPr lang="zh-CN" altLang="en-US" sz="5400" b="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6" name="矩形 15"/>
          <p:cNvSpPr/>
          <p:nvPr/>
        </p:nvSpPr>
        <p:spPr>
          <a:xfrm>
            <a:off x="170517" y="3678149"/>
            <a:ext cx="2085340" cy="368300"/>
          </a:xfrm>
          <a:prstGeom prst="rect">
            <a:avLst/>
          </a:prstGeom>
          <a:noFill/>
        </p:spPr>
        <p:txBody>
          <a:bodyPr wrap="square" rtlCol="0">
            <a:spAutoFit/>
          </a:bodyPr>
          <a:lstStyle/>
          <a:p>
            <a:r>
              <a:rPr lang="zh-CN" altLang="en-US"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汇报人：</a:t>
            </a:r>
            <a:endParaRPr lang="en-US" altLang="zh-CN"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sp>
        <p:nvSpPr>
          <p:cNvPr id="18" name="@这不是阿燊"/>
          <p:cNvSpPr/>
          <p:nvPr/>
        </p:nvSpPr>
        <p:spPr>
          <a:xfrm>
            <a:off x="695110" y="3982430"/>
            <a:ext cx="5156335" cy="1751965"/>
          </a:xfrm>
          <a:prstGeom prst="rect">
            <a:avLst/>
          </a:prstGeom>
        </p:spPr>
        <p:txBody>
          <a:bodyPr wrap="square">
            <a:spAutoFit/>
          </a:bodyPr>
          <a:lstStyle/>
          <a:p>
            <a:pPr algn="just">
              <a:lnSpc>
                <a:spcPct val="120000"/>
              </a:lnSpc>
            </a:pPr>
            <a:r>
              <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2152085 孙亦菲 2150271 吴可非</a:t>
            </a:r>
            <a:endPar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ct val="120000"/>
              </a:lnSpc>
            </a:pPr>
            <a:r>
              <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2054099 叶洁颖 2150346 王科琦</a:t>
            </a:r>
            <a:endPar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ct val="120000"/>
              </a:lnSpc>
            </a:pPr>
            <a:r>
              <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2153677 陈雨彤 2152354 张恺瑞</a:t>
            </a:r>
            <a:endPar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ct val="120000"/>
              </a:lnSpc>
            </a:pPr>
            <a:r>
              <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2152193 李亦昕 2154066 张安琦</a:t>
            </a:r>
            <a:endPar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ct val="120000"/>
              </a:lnSpc>
            </a:pPr>
            <a:r>
              <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2153681 蔡名雅 2154308 高嘉颖</a:t>
            </a:r>
            <a:endParaRPr lang="en-US">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9" name="@这不是阿燊"/>
          <p:cNvSpPr txBox="1"/>
          <p:nvPr/>
        </p:nvSpPr>
        <p:spPr>
          <a:xfrm>
            <a:off x="716203" y="1756268"/>
            <a:ext cx="5508625" cy="521970"/>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zh-CN" altLang="en-US" sz="2800" b="0" dirty="0">
                <a:solidFill>
                  <a:schemeClr val="bg1"/>
                </a:solidFill>
                <a:latin typeface="Montserrat Black" panose="00000A00000000000000" pitchFamily="2" charset="0"/>
                <a:ea typeface="优设标题黑" panose="00000500000000000000" pitchFamily="2" charset="-122"/>
                <a:cs typeface="+mn-ea"/>
                <a:sym typeface="+mn-lt"/>
              </a:rPr>
              <a:t>软件设计模式期末答辩</a:t>
            </a:r>
            <a:endParaRPr lang="zh-CN" altLang="en-US" sz="2800" b="0" dirty="0">
              <a:solidFill>
                <a:schemeClr val="bg1"/>
              </a:solidFill>
              <a:latin typeface="Montserrat Black" panose="00000A00000000000000" pitchFamily="2" charset="0"/>
              <a:ea typeface="优设标题黑" panose="00000500000000000000" pitchFamily="2" charset="-122"/>
              <a:cs typeface="+mn-ea"/>
              <a:sym typeface="+mn-lt"/>
            </a:endParaRPr>
          </a:p>
        </p:txBody>
      </p:sp>
      <p:pic>
        <p:nvPicPr>
          <p:cNvPr id="28" name="图形 27" descr="用户"/>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283" y="3700587"/>
            <a:ext cx="281697" cy="281697"/>
          </a:xfrm>
          <a:prstGeom prst="rect">
            <a:avLst/>
          </a:prstGeom>
        </p:spPr>
      </p:pic>
      <p:sp>
        <p:nvSpPr>
          <p:cNvPr id="2" name="@这不是阿燊"/>
          <p:cNvSpPr txBox="1"/>
          <p:nvPr>
            <p:custDataLst>
              <p:tags r:id="rId7"/>
            </p:custDataLst>
          </p:nvPr>
        </p:nvSpPr>
        <p:spPr>
          <a:xfrm>
            <a:off x="255905" y="485140"/>
            <a:ext cx="6761480" cy="922020"/>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zh-CN" altLang="en-US" sz="5400" b="0" dirty="0">
                <a:solidFill>
                  <a:schemeClr val="bg1"/>
                </a:solidFill>
                <a:latin typeface="优设标题黑" panose="00000500000000000000" pitchFamily="2" charset="-122"/>
                <a:ea typeface="优设标题黑" panose="00000500000000000000" pitchFamily="2" charset="-122"/>
                <a:cs typeface="+mn-ea"/>
                <a:sym typeface="+mn-lt"/>
              </a:rPr>
              <a:t>谢谢老师的指导！</a:t>
            </a:r>
            <a:endParaRPr lang="zh-CN" altLang="en-US" sz="5400" b="0" dirty="0">
              <a:solidFill>
                <a:schemeClr val="bg1"/>
              </a:solidFill>
              <a:latin typeface="优设标题黑" panose="00000500000000000000" pitchFamily="2" charset="-122"/>
              <a:ea typeface="优设标题黑" panose="00000500000000000000"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8873937" y="3994863"/>
            <a:ext cx="3318063" cy="2863138"/>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9" name="@这不是阿燊"/>
          <p:cNvSpPr txBox="1"/>
          <p:nvPr/>
        </p:nvSpPr>
        <p:spPr>
          <a:xfrm>
            <a:off x="695110" y="2358153"/>
            <a:ext cx="6195052" cy="922020"/>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zh-CN" altLang="en-US" sz="5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项目简介</a:t>
            </a:r>
            <a:endParaRPr lang="zh-CN" altLang="en-US" sz="5400" b="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9" name="@这不是阿燊"/>
          <p:cNvSpPr txBox="1"/>
          <p:nvPr/>
        </p:nvSpPr>
        <p:spPr>
          <a:xfrm>
            <a:off x="716203" y="1756268"/>
            <a:ext cx="5508625" cy="523220"/>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2800" b="0" dirty="0">
                <a:solidFill>
                  <a:schemeClr val="bg1"/>
                </a:solidFill>
                <a:latin typeface="Montserrat Black" panose="00000A00000000000000" pitchFamily="2" charset="0"/>
                <a:ea typeface="优设标题黑" panose="00000500000000000000" pitchFamily="2" charset="-122"/>
                <a:cs typeface="+mn-ea"/>
                <a:sym typeface="+mn-lt"/>
              </a:rPr>
              <a:t>PART01</a:t>
            </a:r>
            <a:endParaRPr lang="zh-CN" altLang="en-US" sz="2800" b="0" dirty="0">
              <a:solidFill>
                <a:schemeClr val="bg1"/>
              </a:solidFill>
              <a:latin typeface="Montserrat Black" panose="00000A00000000000000" pitchFamily="2" charset="0"/>
              <a:ea typeface="优设标题黑" panose="00000500000000000000" pitchFamily="2" charset="-122"/>
              <a:cs typeface="+mn-ea"/>
              <a:sym typeface="+mn-lt"/>
            </a:endParaRPr>
          </a:p>
        </p:txBody>
      </p:sp>
      <p:pic>
        <p:nvPicPr>
          <p:cNvPr id="3" name="图片 2" descr="图片包含 男人, 电脑, 前, 站&#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8444" y="977651"/>
            <a:ext cx="5508625" cy="49026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632703" y="1058123"/>
            <a:ext cx="10744809" cy="5012922"/>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1162" y="5071850"/>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大富翁</a:t>
            </a:r>
            <a:endParaRPr lang="zh-CN" altLang="en-US" sz="3200" dirty="0">
              <a:cs typeface="优设标题黑" panose="00000500000000000000" pitchFamily="2" charset="-122"/>
              <a:sym typeface="+mn-lt"/>
            </a:endParaRPr>
          </a:p>
        </p:txBody>
      </p:sp>
      <p:sp>
        <p:nvSpPr>
          <p:cNvPr id="63" name="@这不是阿燊"/>
          <p:cNvSpPr txBox="1"/>
          <p:nvPr/>
        </p:nvSpPr>
        <p:spPr>
          <a:xfrm>
            <a:off x="6426318" y="1836612"/>
            <a:ext cx="4125670" cy="26765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江城圆体 300W" panose="020B0300000000000000" pitchFamily="34" charset="-122"/>
                <a:ea typeface="江城圆体 300W" panose="020B0300000000000000" pitchFamily="34" charset="-122"/>
                <a:cs typeface="+mn-ea"/>
                <a:sym typeface="+mn-lt"/>
              </a:rPr>
              <a:t>大富翁是一款经典的房地产交易策略游戏，它融合了财富积累、战略规划和一点运气，为玩家提供了一个既刺激又具教育意义的游戏体验。游戏的核心目标是通过投掷骰子、买卖土地、建造房屋和收取过路费来积累财富，最终使对手破产，成为赢家。</a:t>
            </a:r>
            <a:endParaRPr lang="zh-CN" altLang="en-US" sz="1600" kern="100" dirty="0">
              <a:latin typeface="江城圆体 300W" panose="020B0300000000000000" pitchFamily="34" charset="-122"/>
              <a:ea typeface="江城圆体 300W" panose="020B0300000000000000" pitchFamily="34" charset="-122"/>
              <a:cs typeface="+mn-ea"/>
              <a:sym typeface="+mn-lt"/>
            </a:endParaRPr>
          </a:p>
        </p:txBody>
      </p:sp>
      <p:pic>
        <p:nvPicPr>
          <p:cNvPr id="101" name="图片 100"/>
          <p:cNvPicPr/>
          <p:nvPr>
            <p:custDataLst>
              <p:tags r:id="rId6"/>
            </p:custDataLst>
          </p:nvPr>
        </p:nvPicPr>
        <p:blipFill>
          <a:blip r:embed="rId7"/>
          <a:stretch>
            <a:fillRect/>
          </a:stretch>
        </p:blipFill>
        <p:spPr>
          <a:xfrm>
            <a:off x="933450" y="2195195"/>
            <a:ext cx="5105400" cy="2876550"/>
          </a:xfrm>
          <a:prstGeom prst="rect">
            <a:avLst/>
          </a:prstGeom>
          <a:noFill/>
          <a:ln w="9525">
            <a:noFill/>
          </a:ln>
        </p:spPr>
      </p:pic>
      <p:sp>
        <p:nvSpPr>
          <p:cNvPr id="9" name="@这不是阿燊"/>
          <p:cNvSpPr txBox="1"/>
          <p:nvPr>
            <p:custDataLst>
              <p:tags r:id="rId8"/>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01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项目简介</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86995" y="1057910"/>
            <a:ext cx="12104370" cy="5012690"/>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1162" y="5071850"/>
            <a:ext cx="1832002" cy="1561724"/>
          </a:xfrm>
          <a:prstGeom prst="rect">
            <a:avLst/>
          </a:prstGeom>
        </p:spPr>
      </p:pic>
      <p:sp>
        <p:nvSpPr>
          <p:cNvPr id="63" name="@这不是阿燊"/>
          <p:cNvSpPr txBox="1"/>
          <p:nvPr/>
        </p:nvSpPr>
        <p:spPr>
          <a:xfrm>
            <a:off x="768468" y="4849687"/>
            <a:ext cx="4125670" cy="46037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江城圆体 300W" panose="020B0300000000000000" pitchFamily="34" charset="-122"/>
                <a:ea typeface="江城圆体 300W" panose="020B0300000000000000" pitchFamily="34" charset="-122"/>
                <a:cs typeface="+mn-ea"/>
                <a:sym typeface="+mn-lt"/>
              </a:rPr>
              <a:t>选择人数</a:t>
            </a:r>
            <a:endParaRPr lang="zh-CN" altLang="en-US" sz="1600" kern="100" dirty="0">
              <a:latin typeface="江城圆体 300W" panose="020B0300000000000000" pitchFamily="34" charset="-122"/>
              <a:ea typeface="江城圆体 300W" panose="020B0300000000000000" pitchFamily="34" charset="-122"/>
              <a:cs typeface="+mn-ea"/>
              <a:sym typeface="+mn-lt"/>
            </a:endParaRPr>
          </a:p>
        </p:txBody>
      </p:sp>
      <p:sp>
        <p:nvSpPr>
          <p:cNvPr id="9" name="@这不是阿燊"/>
          <p:cNvSpPr txBox="1"/>
          <p:nvPr>
            <p:custDataLst>
              <p:tags r:id="rId6"/>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01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项目简介</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28" name="矩形: 圆角 27"/>
          <p:cNvSpPr/>
          <p:nvPr>
            <p:custDataLst>
              <p:tags r:id="rId7"/>
            </p:custDataLst>
          </p:nvPr>
        </p:nvSpPr>
        <p:spPr>
          <a:xfrm>
            <a:off x="2865415" y="135971"/>
            <a:ext cx="1883989" cy="524887"/>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8"/>
            </p:custDataLst>
          </p:nvPr>
        </p:nvSpPr>
        <p:spPr>
          <a:xfrm>
            <a:off x="3077671" y="157818"/>
            <a:ext cx="2085340"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核心玩法</a:t>
            </a:r>
            <a:endParaRPr lang="en-US" altLang="zh-CN"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3" name="图片 2"/>
          <p:cNvPicPr>
            <a:picLocks noChangeAspect="1"/>
          </p:cNvPicPr>
          <p:nvPr>
            <p:custDataLst>
              <p:tags r:id="rId9"/>
            </p:custDataLst>
          </p:nvPr>
        </p:nvPicPr>
        <p:blipFill>
          <a:blip r:embed="rId10"/>
          <a:stretch>
            <a:fillRect/>
          </a:stretch>
        </p:blipFill>
        <p:spPr>
          <a:xfrm>
            <a:off x="447675" y="2002155"/>
            <a:ext cx="3463925" cy="2419985"/>
          </a:xfrm>
          <a:prstGeom prst="rect">
            <a:avLst/>
          </a:prstGeom>
        </p:spPr>
      </p:pic>
      <p:sp>
        <p:nvSpPr>
          <p:cNvPr id="4" name="@这不是阿燊"/>
          <p:cNvSpPr txBox="1"/>
          <p:nvPr>
            <p:custDataLst>
              <p:tags r:id="rId11"/>
            </p:custDataLst>
          </p:nvPr>
        </p:nvSpPr>
        <p:spPr>
          <a:xfrm>
            <a:off x="4669908" y="4849687"/>
            <a:ext cx="4125670" cy="460375"/>
          </a:xfrm>
          <a:prstGeom prst="rect">
            <a:avLst/>
          </a:prstGeom>
          <a:noFill/>
        </p:spPr>
        <p:txBody>
          <a:bodyPr wrap="square" rtlCol="0">
            <a:spAutoFit/>
          </a:bodyPr>
          <a:p>
            <a:pPr marL="285750" indent="-285750" algn="just">
              <a:lnSpc>
                <a:spcPct val="150000"/>
              </a:lnSpc>
              <a:buFont typeface="Wingdings" panose="05000000000000000000" pitchFamily="2" charset="2"/>
              <a:buChar char="Ø"/>
              <a:defRPr/>
            </a:pPr>
            <a:r>
              <a:rPr lang="zh-CN" altLang="en-US" sz="1600" kern="100" dirty="0">
                <a:latin typeface="江城圆体 300W" panose="020B0300000000000000" pitchFamily="34" charset="-122"/>
                <a:ea typeface="江城圆体 300W" panose="020B0300000000000000" pitchFamily="34" charset="-122"/>
                <a:cs typeface="+mn-ea"/>
                <a:sym typeface="+mn-lt"/>
              </a:rPr>
              <a:t>玩家选择角色</a:t>
            </a:r>
            <a:endParaRPr lang="zh-CN" altLang="en-US" sz="1600" kern="100" dirty="0">
              <a:latin typeface="江城圆体 300W" panose="020B0300000000000000" pitchFamily="34" charset="-122"/>
              <a:ea typeface="江城圆体 300W" panose="020B0300000000000000" pitchFamily="34" charset="-122"/>
              <a:cs typeface="+mn-ea"/>
              <a:sym typeface="+mn-lt"/>
            </a:endParaRPr>
          </a:p>
        </p:txBody>
      </p:sp>
      <p:pic>
        <p:nvPicPr>
          <p:cNvPr id="5" name="图片 4"/>
          <p:cNvPicPr>
            <a:picLocks noChangeAspect="1"/>
          </p:cNvPicPr>
          <p:nvPr>
            <p:custDataLst>
              <p:tags r:id="rId12"/>
            </p:custDataLst>
          </p:nvPr>
        </p:nvPicPr>
        <p:blipFill>
          <a:blip r:embed="rId13"/>
          <a:stretch>
            <a:fillRect/>
          </a:stretch>
        </p:blipFill>
        <p:spPr>
          <a:xfrm>
            <a:off x="4324350" y="2002155"/>
            <a:ext cx="3629660" cy="2419985"/>
          </a:xfrm>
          <a:prstGeom prst="rect">
            <a:avLst/>
          </a:prstGeom>
        </p:spPr>
      </p:pic>
      <p:sp>
        <p:nvSpPr>
          <p:cNvPr id="6" name="@这不是阿燊"/>
          <p:cNvSpPr txBox="1"/>
          <p:nvPr>
            <p:custDataLst>
              <p:tags r:id="rId14"/>
            </p:custDataLst>
          </p:nvPr>
        </p:nvSpPr>
        <p:spPr>
          <a:xfrm>
            <a:off x="8761848" y="4887787"/>
            <a:ext cx="4125670" cy="460375"/>
          </a:xfrm>
          <a:prstGeom prst="rect">
            <a:avLst/>
          </a:prstGeom>
          <a:noFill/>
        </p:spPr>
        <p:txBody>
          <a:bodyPr wrap="square" rtlCol="0">
            <a:spAutoFit/>
          </a:bodyPr>
          <a:p>
            <a:pPr marL="285750" indent="-285750" algn="just">
              <a:lnSpc>
                <a:spcPct val="150000"/>
              </a:lnSpc>
              <a:buFont typeface="Wingdings" panose="05000000000000000000" pitchFamily="2" charset="2"/>
              <a:buChar char="Ø"/>
              <a:defRPr/>
            </a:pPr>
            <a:r>
              <a:rPr lang="zh-CN" altLang="en-US" sz="1600" kern="100" dirty="0">
                <a:latin typeface="江城圆体 300W" panose="020B0300000000000000" pitchFamily="34" charset="-122"/>
                <a:ea typeface="江城圆体 300W" panose="020B0300000000000000" pitchFamily="34" charset="-122"/>
                <a:cs typeface="+mn-ea"/>
                <a:sym typeface="+mn-lt"/>
              </a:rPr>
              <a:t>进入地图</a:t>
            </a:r>
            <a:endParaRPr lang="zh-CN" altLang="en-US" sz="1600" kern="100" dirty="0">
              <a:latin typeface="江城圆体 300W" panose="020B0300000000000000" pitchFamily="34" charset="-122"/>
              <a:ea typeface="江城圆体 300W" panose="020B0300000000000000" pitchFamily="34" charset="-122"/>
              <a:cs typeface="+mn-ea"/>
              <a:sym typeface="+mn-lt"/>
            </a:endParaRPr>
          </a:p>
        </p:txBody>
      </p:sp>
      <p:pic>
        <p:nvPicPr>
          <p:cNvPr id="7" name="图片 6"/>
          <p:cNvPicPr>
            <a:picLocks noChangeAspect="1"/>
          </p:cNvPicPr>
          <p:nvPr>
            <p:custDataLst>
              <p:tags r:id="rId15"/>
            </p:custDataLst>
          </p:nvPr>
        </p:nvPicPr>
        <p:blipFill>
          <a:blip r:embed="rId16"/>
          <a:stretch>
            <a:fillRect/>
          </a:stretch>
        </p:blipFill>
        <p:spPr>
          <a:xfrm>
            <a:off x="8366760" y="2002155"/>
            <a:ext cx="3716020" cy="2419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86995" y="1057910"/>
            <a:ext cx="12104370" cy="5012690"/>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1162" y="5071850"/>
            <a:ext cx="1832002" cy="1561724"/>
          </a:xfrm>
          <a:prstGeom prst="rect">
            <a:avLst/>
          </a:prstGeom>
        </p:spPr>
      </p:pic>
      <p:sp>
        <p:nvSpPr>
          <p:cNvPr id="63" name="@这不是阿燊"/>
          <p:cNvSpPr txBox="1"/>
          <p:nvPr/>
        </p:nvSpPr>
        <p:spPr>
          <a:xfrm>
            <a:off x="768468" y="4849687"/>
            <a:ext cx="4125670" cy="46037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江城圆体 300W" panose="020B0300000000000000" pitchFamily="34" charset="-122"/>
                <a:ea typeface="江城圆体 300W" panose="020B0300000000000000" pitchFamily="34" charset="-122"/>
                <a:cs typeface="+mn-ea"/>
                <a:sym typeface="+mn-lt"/>
              </a:rPr>
              <a:t>使用卡牌</a:t>
            </a:r>
            <a:endParaRPr lang="zh-CN" altLang="en-US" sz="1600" kern="100" dirty="0">
              <a:latin typeface="江城圆体 300W" panose="020B0300000000000000" pitchFamily="34" charset="-122"/>
              <a:ea typeface="江城圆体 300W" panose="020B0300000000000000" pitchFamily="34" charset="-122"/>
              <a:cs typeface="+mn-ea"/>
              <a:sym typeface="+mn-lt"/>
            </a:endParaRPr>
          </a:p>
        </p:txBody>
      </p:sp>
      <p:sp>
        <p:nvSpPr>
          <p:cNvPr id="9" name="@这不是阿燊"/>
          <p:cNvSpPr txBox="1"/>
          <p:nvPr>
            <p:custDataLst>
              <p:tags r:id="rId6"/>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01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项目简介</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28" name="矩形: 圆角 27"/>
          <p:cNvSpPr/>
          <p:nvPr>
            <p:custDataLst>
              <p:tags r:id="rId7"/>
            </p:custDataLst>
          </p:nvPr>
        </p:nvSpPr>
        <p:spPr>
          <a:xfrm>
            <a:off x="2865415" y="135971"/>
            <a:ext cx="1883989" cy="524887"/>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8"/>
            </p:custDataLst>
          </p:nvPr>
        </p:nvSpPr>
        <p:spPr>
          <a:xfrm>
            <a:off x="3077671" y="157818"/>
            <a:ext cx="2085340"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核心玩法</a:t>
            </a:r>
            <a:endParaRPr lang="en-US" altLang="zh-CN"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sp>
        <p:nvSpPr>
          <p:cNvPr id="4" name="@这不是阿燊"/>
          <p:cNvSpPr txBox="1"/>
          <p:nvPr>
            <p:custDataLst>
              <p:tags r:id="rId9"/>
            </p:custDataLst>
          </p:nvPr>
        </p:nvSpPr>
        <p:spPr>
          <a:xfrm>
            <a:off x="4669908" y="4849687"/>
            <a:ext cx="4125670" cy="460375"/>
          </a:xfrm>
          <a:prstGeom prst="rect">
            <a:avLst/>
          </a:prstGeom>
          <a:noFill/>
        </p:spPr>
        <p:txBody>
          <a:bodyPr wrap="square" rtlCol="0">
            <a:spAutoFit/>
          </a:bodyPr>
          <a:p>
            <a:pPr marL="285750" indent="-285750" algn="just">
              <a:lnSpc>
                <a:spcPct val="150000"/>
              </a:lnSpc>
              <a:buFont typeface="Wingdings" panose="05000000000000000000" pitchFamily="2" charset="2"/>
              <a:buChar char="Ø"/>
              <a:defRPr/>
            </a:pPr>
            <a:r>
              <a:rPr lang="zh-CN" altLang="en-US" sz="1600" kern="100" dirty="0">
                <a:latin typeface="江城圆体 300W" panose="020B0300000000000000" pitchFamily="34" charset="-122"/>
                <a:ea typeface="江城圆体 300W" panose="020B0300000000000000" pitchFamily="34" charset="-122"/>
                <a:cs typeface="+mn-ea"/>
                <a:sym typeface="+mn-lt"/>
              </a:rPr>
              <a:t>购买卡牌</a:t>
            </a:r>
            <a:endParaRPr lang="zh-CN" altLang="en-US" sz="1600" kern="100" dirty="0">
              <a:latin typeface="江城圆体 300W" panose="020B0300000000000000" pitchFamily="34" charset="-122"/>
              <a:ea typeface="江城圆体 300W" panose="020B0300000000000000" pitchFamily="34" charset="-122"/>
              <a:cs typeface="+mn-ea"/>
              <a:sym typeface="+mn-lt"/>
            </a:endParaRPr>
          </a:p>
        </p:txBody>
      </p:sp>
      <p:sp>
        <p:nvSpPr>
          <p:cNvPr id="6" name="@这不是阿燊"/>
          <p:cNvSpPr txBox="1"/>
          <p:nvPr>
            <p:custDataLst>
              <p:tags r:id="rId10"/>
            </p:custDataLst>
          </p:nvPr>
        </p:nvSpPr>
        <p:spPr>
          <a:xfrm>
            <a:off x="8717398" y="4849687"/>
            <a:ext cx="4125670" cy="460375"/>
          </a:xfrm>
          <a:prstGeom prst="rect">
            <a:avLst/>
          </a:prstGeom>
          <a:noFill/>
        </p:spPr>
        <p:txBody>
          <a:bodyPr wrap="square" rtlCol="0">
            <a:spAutoFit/>
          </a:bodyPr>
          <a:p>
            <a:pPr marL="285750" indent="-285750" algn="just">
              <a:lnSpc>
                <a:spcPct val="150000"/>
              </a:lnSpc>
              <a:buFont typeface="Wingdings" panose="05000000000000000000" pitchFamily="2" charset="2"/>
              <a:buChar char="Ø"/>
              <a:defRPr/>
            </a:pPr>
            <a:r>
              <a:rPr lang="zh-CN" altLang="en-US" sz="1600" kern="100" dirty="0">
                <a:latin typeface="江城圆体 300W" panose="020B0300000000000000" pitchFamily="34" charset="-122"/>
                <a:ea typeface="江城圆体 300W" panose="020B0300000000000000" pitchFamily="34" charset="-122"/>
                <a:cs typeface="+mn-ea"/>
                <a:sym typeface="+mn-lt"/>
              </a:rPr>
              <a:t>购买土地</a:t>
            </a:r>
            <a:endParaRPr lang="zh-CN" altLang="en-US" sz="1600" kern="100" dirty="0">
              <a:latin typeface="江城圆体 300W" panose="020B0300000000000000" pitchFamily="34" charset="-122"/>
              <a:ea typeface="江城圆体 300W" panose="020B0300000000000000" pitchFamily="34" charset="-122"/>
              <a:cs typeface="+mn-ea"/>
              <a:sym typeface="+mn-lt"/>
            </a:endParaRPr>
          </a:p>
        </p:txBody>
      </p:sp>
      <p:pic>
        <p:nvPicPr>
          <p:cNvPr id="12" name="图片 11"/>
          <p:cNvPicPr>
            <a:picLocks noChangeAspect="1"/>
          </p:cNvPicPr>
          <p:nvPr>
            <p:custDataLst>
              <p:tags r:id="rId11"/>
            </p:custDataLst>
          </p:nvPr>
        </p:nvPicPr>
        <p:blipFill>
          <a:blip r:embed="rId12"/>
          <a:stretch>
            <a:fillRect/>
          </a:stretch>
        </p:blipFill>
        <p:spPr>
          <a:xfrm>
            <a:off x="4123055" y="2002155"/>
            <a:ext cx="4023360" cy="2419985"/>
          </a:xfrm>
          <a:prstGeom prst="rect">
            <a:avLst/>
          </a:prstGeom>
        </p:spPr>
      </p:pic>
      <p:pic>
        <p:nvPicPr>
          <p:cNvPr id="13" name="图片 12"/>
          <p:cNvPicPr>
            <a:picLocks noChangeAspect="1"/>
          </p:cNvPicPr>
          <p:nvPr>
            <p:custDataLst>
              <p:tags r:id="rId13"/>
            </p:custDataLst>
          </p:nvPr>
        </p:nvPicPr>
        <p:blipFill>
          <a:blip r:embed="rId14"/>
          <a:stretch>
            <a:fillRect/>
          </a:stretch>
        </p:blipFill>
        <p:spPr>
          <a:xfrm>
            <a:off x="257175" y="2043430"/>
            <a:ext cx="3587115" cy="2378710"/>
          </a:xfrm>
          <a:prstGeom prst="rect">
            <a:avLst/>
          </a:prstGeom>
        </p:spPr>
      </p:pic>
      <p:pic>
        <p:nvPicPr>
          <p:cNvPr id="14" name="图片 13"/>
          <p:cNvPicPr>
            <a:picLocks noChangeAspect="1"/>
          </p:cNvPicPr>
          <p:nvPr>
            <p:custDataLst>
              <p:tags r:id="rId15"/>
            </p:custDataLst>
          </p:nvPr>
        </p:nvPicPr>
        <p:blipFill>
          <a:blip r:embed="rId16"/>
          <a:stretch>
            <a:fillRect/>
          </a:stretch>
        </p:blipFill>
        <p:spPr>
          <a:xfrm>
            <a:off x="8326755" y="2002155"/>
            <a:ext cx="3413760" cy="2419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8873937" y="3994863"/>
            <a:ext cx="3318063" cy="2863138"/>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9" name="@这不是阿燊"/>
          <p:cNvSpPr txBox="1"/>
          <p:nvPr/>
        </p:nvSpPr>
        <p:spPr>
          <a:xfrm>
            <a:off x="695110" y="2358153"/>
            <a:ext cx="6195052" cy="922020"/>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pPr algn="dist"/>
            <a:r>
              <a:rPr lang="zh-CN" altLang="en-US" sz="5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设计模式概述</a:t>
            </a:r>
            <a:endParaRPr lang="zh-CN" altLang="en-US" sz="5400" b="0" dirty="0">
              <a:solidFill>
                <a:schemeClr val="bg1"/>
              </a:solidFill>
              <a:latin typeface="优设标题黑" panose="00000500000000000000" pitchFamily="2" charset="-122"/>
              <a:ea typeface="优设标题黑" panose="00000500000000000000" pitchFamily="2" charset="-122"/>
              <a:cs typeface="+mn-ea"/>
              <a:sym typeface="+mn-lt"/>
            </a:endParaRPr>
          </a:p>
        </p:txBody>
      </p:sp>
      <p:sp>
        <p:nvSpPr>
          <p:cNvPr id="19" name="@这不是阿燊"/>
          <p:cNvSpPr txBox="1"/>
          <p:nvPr/>
        </p:nvSpPr>
        <p:spPr>
          <a:xfrm>
            <a:off x="716203" y="1756268"/>
            <a:ext cx="5508625" cy="521970"/>
          </a:xfrm>
          <a:prstGeom prst="rect">
            <a:avLst/>
          </a:prstGeom>
          <a:noFill/>
        </p:spPr>
        <p:txBody>
          <a:bodyPr wrap="square" rtlCol="0">
            <a:sp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2800" b="0" dirty="0">
                <a:solidFill>
                  <a:schemeClr val="bg1"/>
                </a:solidFill>
                <a:latin typeface="Montserrat Black" panose="00000A00000000000000" pitchFamily="2" charset="0"/>
                <a:ea typeface="优设标题黑" panose="00000500000000000000" pitchFamily="2" charset="-122"/>
                <a:cs typeface="+mn-ea"/>
                <a:sym typeface="+mn-lt"/>
              </a:rPr>
              <a:t>PART02</a:t>
            </a:r>
            <a:endParaRPr lang="zh-CN" altLang="en-US" sz="2800" b="0" dirty="0">
              <a:solidFill>
                <a:schemeClr val="bg1"/>
              </a:solidFill>
              <a:latin typeface="Montserrat Black" panose="00000A00000000000000" pitchFamily="2" charset="0"/>
              <a:ea typeface="优设标题黑" panose="00000500000000000000" pitchFamily="2" charset="-122"/>
              <a:cs typeface="+mn-ea"/>
              <a:sym typeface="+mn-lt"/>
            </a:endParaRPr>
          </a:p>
        </p:txBody>
      </p:sp>
      <p:pic>
        <p:nvPicPr>
          <p:cNvPr id="3" name="图片 2" descr="图片包含 男人, 电脑, 前, 站&#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8444" y="977651"/>
            <a:ext cx="5508625" cy="49026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632460" y="1057910"/>
            <a:ext cx="10744835" cy="5400675"/>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1162" y="5071850"/>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单例模式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4168775" cy="230695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在我们的设计中，此大富翁项目只有一个GameSystem游戏逻辑管理类对象，因此采用Singleton来实现。</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GameSystem的实例生成只在第一次调用其构造函数的时候使用。使用get函数创建唯一实例。</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9" name="@这不是阿燊"/>
          <p:cNvSpPr txBox="1"/>
          <p:nvPr>
            <p:custDataLst>
              <p:tags r:id="rId6"/>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sp>
        <p:nvSpPr>
          <p:cNvPr id="28" name="矩形: 圆角 27"/>
          <p:cNvSpPr/>
          <p:nvPr>
            <p:custDataLst>
              <p:tags r:id="rId7"/>
            </p:custDataLst>
          </p:nvPr>
        </p:nvSpPr>
        <p:spPr>
          <a:xfrm>
            <a:off x="2865120" y="135890"/>
            <a:ext cx="5191125"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8"/>
            </p:custDataLst>
          </p:nvPr>
        </p:nvSpPr>
        <p:spPr>
          <a:xfrm>
            <a:off x="3077845" y="158115"/>
            <a:ext cx="5017135"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游戏架构：GameSystem相关实现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23" name="图片 23"/>
          <p:cNvPicPr/>
          <p:nvPr>
            <p:custDataLst>
              <p:tags r:id="rId9"/>
            </p:custDataLst>
          </p:nvPr>
        </p:nvPicPr>
        <p:blipFill>
          <a:blip r:embed="rId10"/>
          <a:stretch>
            <a:fillRect/>
          </a:stretch>
        </p:blipFill>
        <p:spPr>
          <a:xfrm>
            <a:off x="1214755" y="1320483"/>
            <a:ext cx="2692400" cy="2867025"/>
          </a:xfrm>
          <a:prstGeom prst="rect">
            <a:avLst/>
          </a:prstGeom>
        </p:spPr>
      </p:pic>
      <p:sp>
        <p:nvSpPr>
          <p:cNvPr id="3" name="@这不是阿燊"/>
          <p:cNvSpPr txBox="1"/>
          <p:nvPr>
            <p:custDataLst>
              <p:tags r:id="rId11"/>
            </p:custDataLst>
          </p:nvPr>
        </p:nvSpPr>
        <p:spPr>
          <a:xfrm>
            <a:off x="5935345" y="4143375"/>
            <a:ext cx="4182110" cy="2676525"/>
          </a:xfrm>
          <a:prstGeom prst="rect">
            <a:avLst/>
          </a:prstGeom>
          <a:noFill/>
        </p:spPr>
        <p:txBody>
          <a:bodyPr wrap="square" rtlCol="0">
            <a:sp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单例模式隐藏了类的实例化过程,导致代码依赖不明显,增加了调试难度。</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.单例类的职责过重,导致类变得庞大。</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单例类扩展困难,如果需要扩展单例类,需要修改原有的类。</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pic>
        <p:nvPicPr>
          <p:cNvPr id="6" name="图片 5"/>
          <p:cNvPicPr>
            <a:picLocks noChangeAspect="1"/>
          </p:cNvPicPr>
          <p:nvPr>
            <p:custDataLst>
              <p:tags r:id="rId12"/>
            </p:custDataLst>
          </p:nvPr>
        </p:nvPicPr>
        <p:blipFill>
          <a:blip r:embed="rId13"/>
          <a:stretch>
            <a:fillRect/>
          </a:stretch>
        </p:blipFill>
        <p:spPr>
          <a:xfrm>
            <a:off x="888365" y="4475480"/>
            <a:ext cx="3345815" cy="1406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gradFill>
            <a:gsLst>
              <a:gs pos="0">
                <a:srgbClr val="493E5D"/>
              </a:gs>
              <a:gs pos="18000">
                <a:srgbClr val="777197"/>
              </a:gs>
              <a:gs pos="51000">
                <a:srgbClr val="835C76"/>
              </a:gs>
              <a:gs pos="100000">
                <a:srgbClr val="43378F"/>
              </a:gs>
            </a:gsLst>
            <a:lin ang="13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35" name="图片 34"/>
          <p:cNvPicPr>
            <a:picLocks noChangeAspect="1"/>
          </p:cNvPicPr>
          <p:nvPr/>
        </p:nvPicPr>
        <p:blipFill rotWithShape="1">
          <a:blip r:embed="rId1">
            <a:alphaModFix amt="57000"/>
            <a:extLst>
              <a:ext uri="{BEBA8EAE-BF5A-486C-A8C5-ECC9F3942E4B}">
                <a14:imgProps xmlns:a14="http://schemas.microsoft.com/office/drawing/2010/main">
                  <a14:imgLayer r:embed="rId2">
                    <a14:imgEffect>
                      <a14:brightnessContrast bright="40000" contrast="40000"/>
                    </a14:imgEffect>
                  </a14:imgLayer>
                </a14:imgProps>
              </a:ext>
            </a:extLst>
          </a:blip>
          <a:srcRect l="52121" t="45555"/>
          <a:stretch>
            <a:fillRect/>
          </a:stretch>
        </p:blipFill>
        <p:spPr>
          <a:xfrm>
            <a:off x="-15292" y="171"/>
            <a:ext cx="2819750" cy="3206390"/>
          </a:xfrm>
          <a:prstGeom prst="rect">
            <a:avLst/>
          </a:prstGeom>
        </p:spPr>
      </p:pic>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43717" b="51434"/>
          <a:stretch>
            <a:fillRect/>
          </a:stretch>
        </p:blipFill>
        <p:spPr>
          <a:xfrm>
            <a:off x="9426414" y="4475771"/>
            <a:ext cx="2796066" cy="2412710"/>
          </a:xfrm>
          <a:prstGeom prst="rect">
            <a:avLst/>
          </a:prstGeom>
        </p:spPr>
      </p:pic>
      <p:sp>
        <p:nvSpPr>
          <p:cNvPr id="32" name="圆: 空心 31"/>
          <p:cNvSpPr/>
          <p:nvPr/>
        </p:nvSpPr>
        <p:spPr>
          <a:xfrm rot="4010394" flipH="1">
            <a:off x="2506773" y="334287"/>
            <a:ext cx="1870774" cy="1870774"/>
          </a:xfrm>
          <a:prstGeom prst="donut">
            <a:avLst>
              <a:gd name="adj" fmla="val 7204"/>
            </a:avLst>
          </a:prstGeom>
          <a:gradFill>
            <a:gsLst>
              <a:gs pos="0">
                <a:srgbClr val="F0F0F0">
                  <a:alpha val="19000"/>
                </a:srgbClr>
              </a:gs>
              <a:gs pos="52000">
                <a:srgbClr val="F0F0F0">
                  <a:alpha val="16000"/>
                </a:srgbClr>
              </a:gs>
            </a:gsLst>
            <a:lin ang="13200000" scaled="0"/>
          </a:gradFill>
          <a:ln>
            <a:noFill/>
          </a:ln>
          <a:effectLst>
            <a:glow rad="38100">
              <a:schemeClr val="bg1">
                <a:alpha val="12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优设标题黑" panose="00000500000000000000" pitchFamily="2" charset="-122"/>
            </a:endParaRPr>
          </a:p>
        </p:txBody>
      </p:sp>
      <p:sp>
        <p:nvSpPr>
          <p:cNvPr id="2" name="矩形: 圆角 1"/>
          <p:cNvSpPr/>
          <p:nvPr/>
        </p:nvSpPr>
        <p:spPr>
          <a:xfrm>
            <a:off x="596265" y="1057910"/>
            <a:ext cx="10744835" cy="5575935"/>
          </a:xfrm>
          <a:prstGeom prst="roundRect">
            <a:avLst/>
          </a:prstGeom>
          <a:solidFill>
            <a:schemeClr val="bg1"/>
          </a:solidFill>
          <a:ln>
            <a:noFill/>
          </a:ln>
          <a:effectLst>
            <a:outerShdw blurRad="635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优设标题黑" panose="00000500000000000000" pitchFamily="2" charset="-122"/>
            </a:endParaRPr>
          </a:p>
        </p:txBody>
      </p:sp>
      <p:pic>
        <p:nvPicPr>
          <p:cNvPr id="27" name="图片 26" descr="鼠标在桌子上&#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1162" y="5071850"/>
            <a:ext cx="1832002" cy="1561724"/>
          </a:xfrm>
          <a:prstGeom prst="rect">
            <a:avLst/>
          </a:prstGeom>
        </p:spPr>
      </p:pic>
      <p:sp>
        <p:nvSpPr>
          <p:cNvPr id="62" name="@这不是阿燊"/>
          <p:cNvSpPr txBox="1"/>
          <p:nvPr/>
        </p:nvSpPr>
        <p:spPr>
          <a:xfrm>
            <a:off x="6612403" y="1058212"/>
            <a:ext cx="3505188" cy="847725"/>
          </a:xfrm>
          <a:prstGeom prst="rect">
            <a:avLst/>
          </a:prstGeom>
          <a:noFill/>
        </p:spPr>
        <p:txBody>
          <a:bodyPr wrap="square" lIns="109710" tIns="54855" rIns="109710" bIns="54855" rtlCol="0">
            <a:spAutoFit/>
          </a:bodyPr>
          <a:lstStyle>
            <a:defPPr>
              <a:defRPr lang="zh-CN"/>
            </a:defPPr>
            <a:lvl1pPr algn="ctr">
              <a:lnSpc>
                <a:spcPct val="150000"/>
              </a:lnSpc>
              <a:defRPr>
                <a:solidFill>
                  <a:srgbClr val="353F7D"/>
                </a:solidFill>
                <a:latin typeface="优设标题黑" panose="00000500000000000000" pitchFamily="2" charset="-122"/>
                <a:ea typeface="优设标题黑" panose="00000500000000000000" pitchFamily="2" charset="-122"/>
                <a:cs typeface="阿里巴巴普惠体 R" panose="00020600040101010101" pitchFamily="18" charset="-122"/>
              </a:defRPr>
            </a:lvl1pPr>
          </a:lstStyle>
          <a:p>
            <a:pPr algn="l"/>
            <a:r>
              <a:rPr lang="zh-CN" altLang="en-US" sz="3200" dirty="0">
                <a:cs typeface="优设标题黑" panose="00000500000000000000" pitchFamily="2" charset="-122"/>
                <a:sym typeface="+mn-lt"/>
              </a:rPr>
              <a:t>外观模式</a:t>
            </a:r>
            <a:endParaRPr lang="zh-CN" altLang="en-US" sz="3200" dirty="0">
              <a:cs typeface="优设标题黑" panose="00000500000000000000" pitchFamily="2" charset="-122"/>
              <a:sym typeface="+mn-lt"/>
            </a:endParaRPr>
          </a:p>
        </p:txBody>
      </p:sp>
      <p:sp>
        <p:nvSpPr>
          <p:cNvPr id="63" name="@这不是阿燊"/>
          <p:cNvSpPr txBox="1"/>
          <p:nvPr/>
        </p:nvSpPr>
        <p:spPr>
          <a:xfrm>
            <a:off x="5855335" y="1836420"/>
            <a:ext cx="4695190" cy="304609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在我们的项目中,IGameSystem作为外观接口,提供简单的游戏逻辑方法</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GameSystem是复杂的子系统类,包含游戏逻辑的内部实现</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Wingdings" panose="05000000000000000000" pitchFamily="2" charset="2"/>
              <a:buChar char="Ø"/>
              <a:defRPr/>
            </a:pPr>
            <a:r>
              <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rPr>
              <a:t>客户只需要调用IGameSystem来进行游戏操作,不需要了解GameSystem内部的复杂性，起到了封装子系统的作用,可以降低系统复杂性,提高灵活性和可维护性。</a:t>
            </a:r>
            <a:endParaRPr lang="zh-CN" altLang="en-US" sz="1600" kern="100" dirty="0">
              <a:latin typeface="Times New Roman" panose="02020603050405020304" charset="0"/>
              <a:ea typeface="江城圆体 300W" panose="020B0300000000000000" pitchFamily="34" charset="-122"/>
              <a:cs typeface="Times New Roman" panose="02020603050405020304" charset="0"/>
              <a:sym typeface="+mn-lt"/>
            </a:endParaRPr>
          </a:p>
        </p:txBody>
      </p:sp>
      <p:sp>
        <p:nvSpPr>
          <p:cNvPr id="28" name="矩形: 圆角 27"/>
          <p:cNvSpPr/>
          <p:nvPr>
            <p:custDataLst>
              <p:tags r:id="rId6"/>
            </p:custDataLst>
          </p:nvPr>
        </p:nvSpPr>
        <p:spPr>
          <a:xfrm>
            <a:off x="2865120" y="135890"/>
            <a:ext cx="5488940" cy="525145"/>
          </a:xfrm>
          <a:prstGeom prst="roundRect">
            <a:avLst>
              <a:gd name="adj" fmla="val 50000"/>
            </a:avLst>
          </a:prstGeom>
          <a:gradFill>
            <a:gsLst>
              <a:gs pos="0">
                <a:srgbClr val="7F498A"/>
              </a:gs>
              <a:gs pos="85000">
                <a:srgbClr val="C292C6"/>
              </a:gs>
            </a:gsLst>
            <a:lin ang="132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优设标题黑" panose="00000500000000000000" pitchFamily="2" charset="-122"/>
            </a:endParaRPr>
          </a:p>
        </p:txBody>
      </p:sp>
      <p:sp>
        <p:nvSpPr>
          <p:cNvPr id="36" name="@这不是阿燊"/>
          <p:cNvSpPr/>
          <p:nvPr>
            <p:custDataLst>
              <p:tags r:id="rId7"/>
            </p:custDataLst>
          </p:nvPr>
        </p:nvSpPr>
        <p:spPr>
          <a:xfrm>
            <a:off x="3077845" y="158115"/>
            <a:ext cx="5588635" cy="460375"/>
          </a:xfrm>
          <a:prstGeom prst="rect">
            <a:avLst/>
          </a:prstGeom>
          <a:noFill/>
        </p:spPr>
        <p:txBody>
          <a:bodyPr wrap="square" rtlCol="0">
            <a:spAutoFit/>
          </a:bodyPr>
          <a:p>
            <a:r>
              <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rPr>
              <a:t>游戏架构：IGameSystem相关实现</a:t>
            </a:r>
            <a:endParaRPr lang="zh-CN" altLang="en-US" sz="24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endParaRPr>
          </a:p>
        </p:txBody>
      </p:sp>
      <p:pic>
        <p:nvPicPr>
          <p:cNvPr id="26" name="图片 26"/>
          <p:cNvPicPr/>
          <p:nvPr>
            <p:custDataLst>
              <p:tags r:id="rId8"/>
            </p:custDataLst>
          </p:nvPr>
        </p:nvPicPr>
        <p:blipFill>
          <a:blip r:embed="rId9"/>
          <a:stretch>
            <a:fillRect/>
          </a:stretch>
        </p:blipFill>
        <p:spPr>
          <a:xfrm>
            <a:off x="596265" y="1278255"/>
            <a:ext cx="2566670" cy="4161790"/>
          </a:xfrm>
          <a:prstGeom prst="rect">
            <a:avLst/>
          </a:prstGeom>
        </p:spPr>
      </p:pic>
      <p:sp>
        <p:nvSpPr>
          <p:cNvPr id="3" name="@这不是阿燊"/>
          <p:cNvSpPr txBox="1"/>
          <p:nvPr>
            <p:custDataLst>
              <p:tags r:id="rId10"/>
            </p:custDataLst>
          </p:nvPr>
        </p:nvSpPr>
        <p:spPr>
          <a:xfrm>
            <a:off x="41275" y="135890"/>
            <a:ext cx="5039360" cy="483870"/>
          </a:xfrm>
          <a:prstGeom prst="rect">
            <a:avLst/>
          </a:prstGeom>
          <a:noFill/>
        </p:spPr>
        <p:txBody>
          <a:bodyPr wrap="square" rtlCol="0">
            <a:noAutofit/>
          </a:bodyPr>
          <a:lstStyle>
            <a:defPPr>
              <a:defRPr lang="zh-CN"/>
            </a:defPPr>
            <a:lvl1pPr defTabSz="1218565">
              <a:defRPr sz="4400" b="1">
                <a:gradFill>
                  <a:gsLst>
                    <a:gs pos="100000">
                      <a:srgbClr val="F7E6B8"/>
                    </a:gs>
                    <a:gs pos="0">
                      <a:srgbClr val="F7E6B8"/>
                    </a:gs>
                    <a:gs pos="52000">
                      <a:srgbClr val="D8B87B"/>
                    </a:gs>
                  </a:gsLst>
                  <a:lin ang="0" scaled="0"/>
                </a:gradFill>
                <a:latin typeface="微软雅黑" panose="020B0503020204020204" charset="-122"/>
                <a:ea typeface="微软雅黑" panose="020B0503020204020204" charset="-122"/>
              </a:defRPr>
            </a:lvl1pPr>
          </a:lstStyle>
          <a:p>
            <a:r>
              <a:rPr lang="en-US" altLang="zh-CN"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02 </a:t>
            </a:r>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设计模式</a:t>
            </a:r>
            <a:endPar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a:p>
            <a:r>
              <a:rPr lang="zh-CN" altLang="en-US" sz="320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rPr>
              <a:t>概述</a:t>
            </a:r>
            <a:endParaRPr lang="zh-CN" altLang="en-US" sz="3200" b="0" dirty="0">
              <a:solidFill>
                <a:schemeClr val="bg1"/>
              </a:solidFill>
              <a:latin typeface="优设标题黑" panose="00000500000000000000" pitchFamily="2" charset="-122"/>
              <a:ea typeface="优设标题黑" panose="00000500000000000000" pitchFamily="2" charset="-122"/>
              <a:cs typeface="优设标题黑" panose="00000500000000000000" pitchFamily="2" charset="-122"/>
              <a:sym typeface="优设标题黑" panose="00000500000000000000" pitchFamily="2" charset="-122"/>
            </a:endParaRPr>
          </a:p>
        </p:txBody>
      </p:sp>
      <p:pic>
        <p:nvPicPr>
          <p:cNvPr id="4" name="图片 3"/>
          <p:cNvPicPr>
            <a:picLocks noChangeAspect="1"/>
          </p:cNvPicPr>
          <p:nvPr>
            <p:custDataLst>
              <p:tags r:id="rId11"/>
            </p:custDataLst>
          </p:nvPr>
        </p:nvPicPr>
        <p:blipFill>
          <a:blip r:embed="rId12"/>
          <a:stretch>
            <a:fillRect/>
          </a:stretch>
        </p:blipFill>
        <p:spPr>
          <a:xfrm>
            <a:off x="3077845" y="1057910"/>
            <a:ext cx="1984375" cy="2788285"/>
          </a:xfrm>
          <a:prstGeom prst="rect">
            <a:avLst/>
          </a:prstGeom>
        </p:spPr>
      </p:pic>
      <p:pic>
        <p:nvPicPr>
          <p:cNvPr id="5" name="图片 4"/>
          <p:cNvPicPr>
            <a:picLocks noChangeAspect="1"/>
          </p:cNvPicPr>
          <p:nvPr>
            <p:custDataLst>
              <p:tags r:id="rId13"/>
            </p:custDataLst>
          </p:nvPr>
        </p:nvPicPr>
        <p:blipFill>
          <a:blip r:embed="rId14"/>
          <a:stretch>
            <a:fillRect/>
          </a:stretch>
        </p:blipFill>
        <p:spPr>
          <a:xfrm>
            <a:off x="3162935" y="4046855"/>
            <a:ext cx="1471295" cy="835660"/>
          </a:xfrm>
          <a:prstGeom prst="rect">
            <a:avLst/>
          </a:prstGeom>
        </p:spPr>
      </p:pic>
      <p:sp>
        <p:nvSpPr>
          <p:cNvPr id="6" name="@这不是阿燊"/>
          <p:cNvSpPr txBox="1"/>
          <p:nvPr>
            <p:custDataLst>
              <p:tags r:id="rId15"/>
            </p:custDataLst>
          </p:nvPr>
        </p:nvSpPr>
        <p:spPr>
          <a:xfrm>
            <a:off x="5855335" y="4706620"/>
            <a:ext cx="4182110" cy="1568450"/>
          </a:xfrm>
          <a:prstGeom prst="rect">
            <a:avLst/>
          </a:prstGeom>
          <a:noFill/>
        </p:spPr>
        <p:txBody>
          <a:bodyPr wrap="square" rtlCol="0">
            <a:spAutoFit/>
          </a:bodyPr>
          <a:p>
            <a:pPr marL="285750" indent="-285750" algn="just">
              <a:lnSpc>
                <a:spcPct val="150000"/>
              </a:lnSpc>
              <a:buFont typeface="Wingdings" panose="05000000000000000000" pitchFamily="2" charset="2"/>
              <a:buChar char="Ø"/>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代价分析</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外观接口与子系统之间存在依赖关系,子系统变更时,外观接口也需要跟着变更。</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a:p>
            <a:pPr marL="285750" indent="-285750" algn="just">
              <a:lnSpc>
                <a:spcPct val="150000"/>
              </a:lnSpc>
              <a:buFont typeface="Arial" panose="020B0604020202020204" pitchFamily="34" charset="0"/>
              <a:buChar char="•"/>
              <a:defRPr/>
            </a:pPr>
            <a:r>
              <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rPr>
              <a:t>带来了额外的接口维护工作和系统复杂度</a:t>
            </a:r>
            <a:endParaRPr lang="zh-CN" altLang="en-US" sz="1600" kern="100" dirty="0">
              <a:solidFill>
                <a:srgbClr val="FF0000"/>
              </a:solidFill>
              <a:latin typeface="Times New Roman" panose="02020603050405020304" charset="0"/>
              <a:ea typeface="江城圆体 300W" panose="020B0300000000000000" pitchFamily="34" charset="-122"/>
              <a:cs typeface="Times New Roman" panose="0202060305040502030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commondata" val="eyJjb3VudCI6NCwiaGRpZCI6IjUyMTljNzFkYzc2ODI5YWEyN2NhNWQ4ZTNiODZjN2Q1IiwidXNlckNvdW50Ijo0fQ=="/>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优设标题黑"/>
        <a:ea typeface=""/>
        <a:cs typeface=""/>
        <a:font script="Jpan" typeface="游ゴシック Light"/>
        <a:font script="Hang" typeface="맑은 고딕"/>
        <a:font script="Hans" typeface="优设标题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优设标题黑"/>
        <a:ea typeface=""/>
        <a:cs typeface=""/>
        <a:font script="Jpan" typeface="游ゴシック"/>
        <a:font script="Hang" typeface="맑은 고딕"/>
        <a:font script="Hans" typeface="优设标题黑"/>
        <a:font script="Hant" typeface="新細明體"/>
        <a:font script="Arab" typeface="优设标题黑"/>
        <a:font script="Hebr" typeface="优设标题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优设标题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优设标题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优设标题黑"/>
        <a:ea typeface=""/>
        <a:cs typeface=""/>
        <a:font script="Jpan" typeface="ＭＳ Ｐゴシック"/>
        <a:font script="Hang" typeface="맑은 고딕"/>
        <a:font script="Hans" typeface="优设标题黑"/>
        <a:font script="Hant" typeface="新細明體"/>
        <a:font script="Arab" typeface="优设标题黑"/>
        <a:font script="Hebr" typeface="优设标题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优设标题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优设标题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优设标题黑"/>
        <a:ea typeface=""/>
        <a:cs typeface=""/>
        <a:font script="Jpan" typeface="ＭＳ Ｐゴシック"/>
        <a:font script="Hang" typeface="맑은 고딕"/>
        <a:font script="Hans" typeface="优设标题黑"/>
        <a:font script="Hant" typeface="新細明體"/>
        <a:font script="Arab" typeface="优设标题黑"/>
        <a:font script="Hebr" typeface="优设标题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优设标题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6434</Words>
  <Application>WPS 演示</Application>
  <PresentationFormat>宽屏</PresentationFormat>
  <Paragraphs>399</Paragraphs>
  <Slides>28</Slides>
  <Notes>0</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宋体</vt:lpstr>
      <vt:lpstr>Wingdings</vt:lpstr>
      <vt:lpstr>优设标题黑</vt:lpstr>
      <vt:lpstr>微软雅黑</vt:lpstr>
      <vt:lpstr>Montserrat Black</vt:lpstr>
      <vt:lpstr>阿里巴巴普惠体 R</vt:lpstr>
      <vt:lpstr>江城圆体 300W</vt:lpstr>
      <vt:lpstr>Times New Roman</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奕燊 王</dc:creator>
  <cp:lastModifiedBy>天子笑</cp:lastModifiedBy>
  <cp:revision>121</cp:revision>
  <dcterms:created xsi:type="dcterms:W3CDTF">2022-04-07T03:18:00Z</dcterms:created>
  <dcterms:modified xsi:type="dcterms:W3CDTF">2024-01-03T07:45:56Z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E83693DA21824E88A4FA9D5A26A80711_11</vt:lpwstr>
  </property>
  <property fmtid="{D5CDD505-2E9C-101B-9397-08002B2CF9AE}" pid="3" name="KSOProductBuildVer">
    <vt:lpwstr>2052-12.1.0.16120</vt:lpwstr>
  </property>
  <property fmtid="{D5CDD505-2E9C-101B-9397-08002B2CF9AE}" pid="4" name="KSOTemplateUUID">
    <vt:lpwstr>v1.0_mb_3x6Ygs5ttqyYgDf0C/V1zQ==</vt:lpwstr>
  </property>
</Properties>
</file>